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5"/>
  </p:notesMasterIdLst>
  <p:sldIdLst>
    <p:sldId id="256" r:id="rId5"/>
    <p:sldId id="257" r:id="rId6"/>
    <p:sldId id="274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77" r:id="rId17"/>
    <p:sldId id="278" r:id="rId18"/>
    <p:sldId id="267" r:id="rId19"/>
    <p:sldId id="268" r:id="rId20"/>
    <p:sldId id="269" r:id="rId21"/>
    <p:sldId id="270" r:id="rId22"/>
    <p:sldId id="271" r:id="rId23"/>
    <p:sldId id="272" r:id="rId24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2B2B2"/>
    <a:srgbClr val="B719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redný štýl 2 - zvýrazneni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Stredný štý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76" autoAdjust="0"/>
  </p:normalViewPr>
  <p:slideViewPr>
    <p:cSldViewPr>
      <p:cViewPr>
        <p:scale>
          <a:sx n="110" d="100"/>
          <a:sy n="110" d="100"/>
        </p:scale>
        <p:origin x="-924" y="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-3246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55BE47-338C-4988-BEE0-E8FA057C12B6}" type="datetimeFigureOut">
              <a:rPr lang="sk-SK" smtClean="0"/>
              <a:t>25. 8. 2016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875F89-D88E-4AEA-85A1-D4C33B49E0E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078620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875F89-D88E-4AEA-85A1-D4C33B49E0E5}" type="slidenum">
              <a:rPr lang="sk-SK" smtClean="0"/>
              <a:t>6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578693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875F89-D88E-4AEA-85A1-D4C33B49E0E5}" type="slidenum">
              <a:rPr lang="sk-SK" smtClean="0"/>
              <a:t>7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747278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875F89-D88E-4AEA-85A1-D4C33B49E0E5}" type="slidenum">
              <a:rPr lang="sk-SK" smtClean="0"/>
              <a:t>16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747278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875F89-D88E-4AEA-85A1-D4C33B49E0E5}" type="slidenum">
              <a:rPr lang="sk-SK" smtClean="0"/>
              <a:t>17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747278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875F89-D88E-4AEA-85A1-D4C33B49E0E5}" type="slidenum">
              <a:rPr lang="sk-SK" smtClean="0"/>
              <a:t>18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747278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032BE-6689-4D96-92B7-0A59E5EE3CB4}" type="datetimeFigureOut">
              <a:rPr lang="sk-SK" smtClean="0"/>
              <a:t>25. 8. 2016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E4304-F7A9-4ECD-8A20-221FD84DF14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93772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032BE-6689-4D96-92B7-0A59E5EE3CB4}" type="datetimeFigureOut">
              <a:rPr lang="sk-SK" smtClean="0"/>
              <a:t>25. 8. 2016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E4304-F7A9-4ECD-8A20-221FD84DF14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97575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032BE-6689-4D96-92B7-0A59E5EE3CB4}" type="datetimeFigureOut">
              <a:rPr lang="sk-SK" smtClean="0"/>
              <a:t>25. 8. 2016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E4304-F7A9-4ECD-8A20-221FD84DF14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63968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032BE-6689-4D96-92B7-0A59E5EE3CB4}" type="datetimeFigureOut">
              <a:rPr lang="sk-SK" smtClean="0"/>
              <a:t>25. 8. 2016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E4304-F7A9-4ECD-8A20-221FD84DF14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41685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032BE-6689-4D96-92B7-0A59E5EE3CB4}" type="datetimeFigureOut">
              <a:rPr lang="sk-SK" smtClean="0"/>
              <a:t>25. 8. 2016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E4304-F7A9-4ECD-8A20-221FD84DF14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30540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032BE-6689-4D96-92B7-0A59E5EE3CB4}" type="datetimeFigureOut">
              <a:rPr lang="sk-SK" smtClean="0"/>
              <a:t>25. 8. 2016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E4304-F7A9-4ECD-8A20-221FD84DF14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69533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032BE-6689-4D96-92B7-0A59E5EE3CB4}" type="datetimeFigureOut">
              <a:rPr lang="sk-SK" smtClean="0"/>
              <a:t>25. 8. 2016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E4304-F7A9-4ECD-8A20-221FD84DF14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26394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032BE-6689-4D96-92B7-0A59E5EE3CB4}" type="datetimeFigureOut">
              <a:rPr lang="sk-SK" smtClean="0"/>
              <a:t>25. 8. 2016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E4304-F7A9-4ECD-8A20-221FD84DF14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37584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032BE-6689-4D96-92B7-0A59E5EE3CB4}" type="datetimeFigureOut">
              <a:rPr lang="sk-SK" smtClean="0"/>
              <a:t>25. 8. 2016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E4304-F7A9-4ECD-8A20-221FD84DF14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05851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032BE-6689-4D96-92B7-0A59E5EE3CB4}" type="datetimeFigureOut">
              <a:rPr lang="sk-SK" smtClean="0"/>
              <a:t>25. 8. 2016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E4304-F7A9-4ECD-8A20-221FD84DF14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05980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032BE-6689-4D96-92B7-0A59E5EE3CB4}" type="datetimeFigureOut">
              <a:rPr lang="sk-SK" smtClean="0"/>
              <a:t>25. 8. 2016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E4304-F7A9-4ECD-8A20-221FD84DF14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64862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B032BE-6689-4D96-92B7-0A59E5EE3CB4}" type="datetimeFigureOut">
              <a:rPr lang="sk-SK" smtClean="0"/>
              <a:t>25. 8. 2016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7E4304-F7A9-4ECD-8A20-221FD84DF14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80026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mailto:gindlovabarbara@gmail.com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153392"/>
            <a:ext cx="7772400" cy="1931792"/>
          </a:xfrm>
        </p:spPr>
        <p:txBody>
          <a:bodyPr>
            <a:normAutofit fontScale="90000"/>
          </a:bodyPr>
          <a:lstStyle/>
          <a:p>
            <a:r>
              <a:rPr lang="sk-SK" sz="2400" b="1" cap="all" dirty="0" smtClean="0"/>
              <a:t>NÁrodný </a:t>
            </a:r>
            <a:r>
              <a:rPr lang="sk-SK" sz="2400" b="1" cap="all" dirty="0"/>
              <a:t>projekt ÚSV ROS</a:t>
            </a:r>
            <a:r>
              <a:rPr lang="sk-SK" sz="2000" dirty="0"/>
              <a:t/>
            </a:r>
            <a:br>
              <a:rPr lang="sk-SK" sz="2000" dirty="0"/>
            </a:br>
            <a:r>
              <a:rPr lang="sk-SK" sz="2000" b="1" dirty="0"/>
              <a:t>Názov projektu: </a:t>
            </a:r>
            <a:r>
              <a:rPr lang="sk-SK" sz="2000" dirty="0"/>
              <a:t>Podpora partnerstva a dialógu medzi verejnou správou, občanmi a mimovládnymi neziskovými organizáciami na národnej, </a:t>
            </a:r>
            <a:r>
              <a:rPr lang="sk-SK" sz="2000" dirty="0" smtClean="0"/>
              <a:t>regionálnej, mikroregionálnej </a:t>
            </a:r>
            <a:r>
              <a:rPr lang="sk-SK" sz="2000" dirty="0"/>
              <a:t>a lokálnej úrovni v oblasti participatívnej tvorby verejných politík</a:t>
            </a:r>
            <a:br>
              <a:rPr lang="sk-SK" sz="2000" dirty="0"/>
            </a:br>
            <a:endParaRPr lang="sk-SK" sz="2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5517232"/>
            <a:ext cx="6400800" cy="504056"/>
          </a:xfrm>
        </p:spPr>
        <p:txBody>
          <a:bodyPr>
            <a:normAutofit/>
          </a:bodyPr>
          <a:lstStyle/>
          <a:p>
            <a:r>
              <a:rPr lang="sk-SK" sz="2000" b="1" dirty="0" smtClean="0"/>
              <a:t>2. marec 2016 / OP EVS – pracovná prezentácia projektu</a:t>
            </a:r>
            <a:endParaRPr lang="sk-SK" sz="2000" b="1" dirty="0"/>
          </a:p>
        </p:txBody>
      </p:sp>
      <p:pic>
        <p:nvPicPr>
          <p:cNvPr id="4" name="Obrázok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890919">
            <a:off x="-610274" y="131972"/>
            <a:ext cx="5541010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8388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lokTextu 6"/>
          <p:cNvSpPr txBox="1"/>
          <p:nvPr/>
        </p:nvSpPr>
        <p:spPr>
          <a:xfrm>
            <a:off x="179512" y="5589240"/>
            <a:ext cx="8964488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 algn="r"/>
            <a:r>
              <a:rPr lang="sk-SK" sz="2400" b="1" cap="all" dirty="0" smtClean="0"/>
              <a:t>Aktivita </a:t>
            </a:r>
            <a:r>
              <a:rPr lang="sk-SK" sz="2400" b="1" cap="all" dirty="0"/>
              <a:t>2/</a:t>
            </a:r>
            <a:r>
              <a:rPr lang="sk-SK" sz="2400" dirty="0"/>
              <a:t> </a:t>
            </a:r>
            <a:endParaRPr lang="sk-SK" sz="2400" dirty="0" smtClean="0"/>
          </a:p>
          <a:p>
            <a:pPr lvl="0" algn="r"/>
            <a:r>
              <a:rPr lang="sk-SK" sz="2400" b="1" dirty="0" smtClean="0"/>
              <a:t>analytická</a:t>
            </a:r>
            <a:r>
              <a:rPr lang="sk-SK" sz="2400" b="1" dirty="0"/>
              <a:t>, metodická a legislatívna podpora zavádzania participatívnej tvorby politík do praxe </a:t>
            </a:r>
            <a:endParaRPr lang="sk-SK" sz="2400" dirty="0"/>
          </a:p>
        </p:txBody>
      </p:sp>
      <p:pic>
        <p:nvPicPr>
          <p:cNvPr id="5" name="Obrázok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878050">
            <a:off x="5926641" y="555961"/>
            <a:ext cx="5514285" cy="3665389"/>
          </a:xfrm>
          <a:prstGeom prst="rect">
            <a:avLst/>
          </a:prstGeom>
        </p:spPr>
      </p:pic>
      <p:sp>
        <p:nvSpPr>
          <p:cNvPr id="3" name="Obdĺžnik 2"/>
          <p:cNvSpPr/>
          <p:nvPr/>
        </p:nvSpPr>
        <p:spPr>
          <a:xfrm>
            <a:off x="395536" y="332656"/>
            <a:ext cx="6552728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2400" b="1" dirty="0" smtClean="0"/>
              <a:t>2.1. Analýza stavu a možností participácie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sk-SK" b="1" dirty="0" smtClean="0"/>
              <a:t>analýza </a:t>
            </a:r>
            <a:r>
              <a:rPr lang="sk-SK" b="1" dirty="0"/>
              <a:t>súčasného stavu participácie zainteresovaných skupín na tvorbe verejných politík vrátane sumarizácie a výberu príkladov dobrej a zlej praxe na Slovensku a v zahraničí,</a:t>
            </a:r>
            <a:endParaRPr lang="sk-SK" sz="1600" b="1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sk-SK" dirty="0"/>
              <a:t>analýza súčasných legislatívnych nástrojov a možností participácie  zainteresovaných skupín na tvorbe verejných politík na Slovensku a v </a:t>
            </a:r>
            <a:r>
              <a:rPr lang="sk-SK" dirty="0" smtClean="0"/>
              <a:t>zahraničí (analýza legislatívnej úpravy participácie v SR a vybraných krajinách v zahraničí, analýza bude obsahovať okrem konkrétneho právneho popisu jednotlivých foriem participácie na tvorbe verejných politík aj dobré/zlé príklady z praxe, na ktorých sa dá poukázať na potreby legislatívnych zmien, či inej aplikácie právnej úpravy),</a:t>
            </a:r>
            <a:endParaRPr lang="sk-SK" sz="16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sk-SK" b="1" dirty="0" smtClean="0"/>
              <a:t>analýza súčasných postupov tvorby verejných politík a pripravenosti na participáciu (vrátane zhodnotenia dostatočnosti, presnosti a jasnosti úpravy možností participácie na tvorbe verejných politík v SR z legislatívneho hľadiska), </a:t>
            </a:r>
            <a:endParaRPr lang="sk-SK" sz="1600" b="1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sk-SK" dirty="0" smtClean="0"/>
              <a:t>analýza </a:t>
            </a:r>
            <a:r>
              <a:rPr lang="sk-SK" dirty="0"/>
              <a:t>priebehu a výsledkov pilotných projektov vrátane zhodnotenia možností a návrhov zmien legislatívy, právnych predpisov alebo aplikačnej praxe (prierezová podaktivita A1 + A2)</a:t>
            </a:r>
            <a:endParaRPr lang="sk-SK" sz="1600" dirty="0"/>
          </a:p>
          <a:p>
            <a:pPr lvl="1"/>
            <a:r>
              <a:rPr lang="sk-SK" b="1" dirty="0" smtClean="0"/>
              <a:t>  </a:t>
            </a:r>
            <a:endParaRPr lang="sk-SK" sz="1600" dirty="0"/>
          </a:p>
        </p:txBody>
      </p:sp>
      <p:pic>
        <p:nvPicPr>
          <p:cNvPr id="8" name="Obrázok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076236">
            <a:off x="-591595" y="6222781"/>
            <a:ext cx="2880611" cy="2084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510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lokTextu 6"/>
          <p:cNvSpPr txBox="1"/>
          <p:nvPr/>
        </p:nvSpPr>
        <p:spPr>
          <a:xfrm>
            <a:off x="179512" y="5589240"/>
            <a:ext cx="8964488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 algn="r"/>
            <a:r>
              <a:rPr lang="sk-SK" sz="2400" b="1" cap="all" dirty="0" smtClean="0"/>
              <a:t>Aktivita </a:t>
            </a:r>
            <a:r>
              <a:rPr lang="sk-SK" sz="2400" b="1" cap="all" dirty="0"/>
              <a:t>2/</a:t>
            </a:r>
            <a:r>
              <a:rPr lang="sk-SK" sz="2400" dirty="0"/>
              <a:t> </a:t>
            </a:r>
            <a:endParaRPr lang="sk-SK" sz="2400" dirty="0" smtClean="0"/>
          </a:p>
          <a:p>
            <a:pPr lvl="0" algn="r"/>
            <a:r>
              <a:rPr lang="sk-SK" sz="2400" b="1" dirty="0" smtClean="0"/>
              <a:t>analytická</a:t>
            </a:r>
            <a:r>
              <a:rPr lang="sk-SK" sz="2400" b="1" dirty="0"/>
              <a:t>, metodická a legislatívna podpora zavádzania participatívnej tvorby politík do praxe </a:t>
            </a:r>
            <a:endParaRPr lang="sk-SK" sz="2400" dirty="0"/>
          </a:p>
        </p:txBody>
      </p:sp>
      <p:pic>
        <p:nvPicPr>
          <p:cNvPr id="5" name="Obrázok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878050">
            <a:off x="5926641" y="555961"/>
            <a:ext cx="5514285" cy="3665389"/>
          </a:xfrm>
          <a:prstGeom prst="rect">
            <a:avLst/>
          </a:prstGeom>
        </p:spPr>
      </p:pic>
      <p:sp>
        <p:nvSpPr>
          <p:cNvPr id="3" name="Obdĺžnik 2"/>
          <p:cNvSpPr/>
          <p:nvPr/>
        </p:nvSpPr>
        <p:spPr>
          <a:xfrm>
            <a:off x="395536" y="332656"/>
            <a:ext cx="6091072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2400" b="1" dirty="0" smtClean="0"/>
              <a:t>2.2. Vytvorenie metodických rámcov procesu participácie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k-SK" sz="2000" dirty="0"/>
              <a:t>zhodnotenie pilotnej schémy a vyhodnotenie procesu participácie v rámci pilotných </a:t>
            </a:r>
            <a:r>
              <a:rPr lang="sk-SK" sz="2000" dirty="0" smtClean="0"/>
              <a:t>projektov – spracovanie katalógu procesných máp,</a:t>
            </a:r>
            <a:endParaRPr lang="sk-SK" sz="20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k-SK" sz="2000" b="1" dirty="0"/>
              <a:t>tvorba metodických rámcov procesu participácie zainteresovaných skupín na tvorbe verejných politík na 4 úrovniach (národná, regionálna, mikroregionálna a lokálna)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k-SK" sz="2000" dirty="0"/>
              <a:t>tvorba a identifikácia  indikátorov hodnotenia kvality participatívneho </a:t>
            </a:r>
            <a:r>
              <a:rPr lang="sk-SK" sz="2000" dirty="0" smtClean="0"/>
              <a:t>procesu</a:t>
            </a:r>
            <a:endParaRPr lang="sk-SK" sz="2000" dirty="0"/>
          </a:p>
        </p:txBody>
      </p:sp>
      <p:pic>
        <p:nvPicPr>
          <p:cNvPr id="6" name="Obrázok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37178">
            <a:off x="-704699" y="4186768"/>
            <a:ext cx="2753135" cy="2084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604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lokTextu 6"/>
          <p:cNvSpPr txBox="1"/>
          <p:nvPr/>
        </p:nvSpPr>
        <p:spPr>
          <a:xfrm>
            <a:off x="179512" y="5589240"/>
            <a:ext cx="8964488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 algn="r"/>
            <a:r>
              <a:rPr lang="sk-SK" sz="2400" b="1" cap="all" dirty="0" smtClean="0"/>
              <a:t>Aktivita </a:t>
            </a:r>
            <a:r>
              <a:rPr lang="sk-SK" sz="2400" b="1" cap="all" dirty="0"/>
              <a:t>2/</a:t>
            </a:r>
            <a:r>
              <a:rPr lang="sk-SK" sz="2400" dirty="0"/>
              <a:t> </a:t>
            </a:r>
            <a:endParaRPr lang="sk-SK" sz="2400" dirty="0" smtClean="0"/>
          </a:p>
          <a:p>
            <a:pPr lvl="0" algn="r"/>
            <a:r>
              <a:rPr lang="sk-SK" sz="2400" b="1" dirty="0" smtClean="0"/>
              <a:t>analytická</a:t>
            </a:r>
            <a:r>
              <a:rPr lang="sk-SK" sz="2400" b="1" dirty="0"/>
              <a:t>, metodická a legislatívna podpora zavádzania participatívnej tvorby politík do praxe </a:t>
            </a:r>
            <a:endParaRPr lang="sk-SK" sz="2400" dirty="0"/>
          </a:p>
        </p:txBody>
      </p:sp>
      <p:pic>
        <p:nvPicPr>
          <p:cNvPr id="5" name="Obrázok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878050">
            <a:off x="5926641" y="555961"/>
            <a:ext cx="5514285" cy="3665389"/>
          </a:xfrm>
          <a:prstGeom prst="rect">
            <a:avLst/>
          </a:prstGeom>
        </p:spPr>
      </p:pic>
      <p:sp>
        <p:nvSpPr>
          <p:cNvPr id="3" name="Obdĺžnik 2"/>
          <p:cNvSpPr/>
          <p:nvPr/>
        </p:nvSpPr>
        <p:spPr>
          <a:xfrm>
            <a:off x="395536" y="332656"/>
            <a:ext cx="6091072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2400" b="1" dirty="0" smtClean="0"/>
              <a:t>2.3. Budovanie kapacít pre zavádzanie inovatívnych postupov tvorby politík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k-SK" sz="2000" b="1" dirty="0" smtClean="0"/>
              <a:t>školenie zástupcov PS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k-SK" sz="2000" dirty="0" smtClean="0"/>
              <a:t>zabezpečenie </a:t>
            </a:r>
            <a:r>
              <a:rPr lang="sk-SK" sz="2000" dirty="0"/>
              <a:t>stáleho odborného konzultanta pre VS, občanov, realizátorov pilotnej schémy v oblasti tvorby verejných politík a pilotných projektov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k-SK" sz="2000" b="1" dirty="0"/>
              <a:t>podpora tréningov a školení v rámci pilotnej schémy, zameraných na podporu procesu participácie (???)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k-SK" sz="2000" dirty="0"/>
              <a:t>vytvorenie inovatívneho vzdelávacieho programu pre oblasť participácie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k-SK" sz="2000" b="1" dirty="0"/>
              <a:t>vytvorenie predpokladov a podmienok pre akreditáciu vzdelávacieho programu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k-SK" sz="2000" dirty="0"/>
              <a:t>pilotné nasadenie programu vzdelávania pre zamestnancov VS (štát, regionálna územná samospráva, </a:t>
            </a:r>
            <a:r>
              <a:rPr lang="sk-SK" sz="2000" dirty="0" smtClean="0"/>
              <a:t>MÚS, </a:t>
            </a:r>
            <a:r>
              <a:rPr lang="sk-SK" sz="2000" dirty="0"/>
              <a:t>mikroregióny – regionálne združenia miest a obcí – 4 modely školení)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k-SK" sz="2000" b="1" dirty="0"/>
              <a:t>vytvorenie, spustenie a prevádzka vzdelávacieho elektronického portálu </a:t>
            </a:r>
          </a:p>
        </p:txBody>
      </p:sp>
      <p:pic>
        <p:nvPicPr>
          <p:cNvPr id="6" name="Obrázok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743958">
            <a:off x="-1226063" y="5612109"/>
            <a:ext cx="2753135" cy="2084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3409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lokTextu 6"/>
          <p:cNvSpPr txBox="1"/>
          <p:nvPr/>
        </p:nvSpPr>
        <p:spPr>
          <a:xfrm>
            <a:off x="0" y="6025362"/>
            <a:ext cx="9144000" cy="7386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endParaRPr lang="sk-SK" b="1" dirty="0" smtClean="0"/>
          </a:p>
          <a:p>
            <a:pPr algn="r"/>
            <a:r>
              <a:rPr lang="sk-SK" sz="24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VZDELÁVANIE / PARTICIPÁCIA</a:t>
            </a:r>
          </a:p>
        </p:txBody>
      </p:sp>
      <p:sp>
        <p:nvSpPr>
          <p:cNvPr id="3" name="Obdĺžnik 2"/>
          <p:cNvSpPr/>
          <p:nvPr/>
        </p:nvSpPr>
        <p:spPr>
          <a:xfrm>
            <a:off x="647564" y="836713"/>
            <a:ext cx="3600400" cy="180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b="1" dirty="0" smtClean="0">
                <a:solidFill>
                  <a:schemeClr val="tx1"/>
                </a:solidFill>
              </a:rPr>
              <a:t>ŠKOLENIE ZÁSTUPCOV PILOTOV </a:t>
            </a:r>
          </a:p>
          <a:p>
            <a:pPr algn="ctr"/>
            <a:r>
              <a:rPr lang="sk-SK" b="1" dirty="0">
                <a:solidFill>
                  <a:schemeClr val="tx1"/>
                </a:solidFill>
              </a:rPr>
              <a:t>z</a:t>
            </a:r>
            <a:r>
              <a:rPr lang="sk-SK" b="1" dirty="0" smtClean="0">
                <a:solidFill>
                  <a:schemeClr val="tx1"/>
                </a:solidFill>
              </a:rPr>
              <a:t>amestnanci úradu  a MNO</a:t>
            </a:r>
          </a:p>
        </p:txBody>
      </p:sp>
      <p:sp>
        <p:nvSpPr>
          <p:cNvPr id="4" name="Obdĺžnik 3"/>
          <p:cNvSpPr/>
          <p:nvPr/>
        </p:nvSpPr>
        <p:spPr>
          <a:xfrm>
            <a:off x="647564" y="2924944"/>
            <a:ext cx="1332148" cy="31004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b="1" dirty="0" smtClean="0"/>
              <a:t>1 DEŇ </a:t>
            </a:r>
          </a:p>
          <a:p>
            <a:pPr algn="ctr"/>
            <a:r>
              <a:rPr lang="sk-SK" b="1" dirty="0" smtClean="0"/>
              <a:t>SPOLU  VŠETCI Z  PILOTOV </a:t>
            </a:r>
          </a:p>
          <a:p>
            <a:pPr algn="ctr"/>
            <a:endParaRPr lang="sk-SK" b="1" dirty="0"/>
          </a:p>
          <a:p>
            <a:pPr algn="ctr"/>
            <a:r>
              <a:rPr lang="sk-SK" b="1" dirty="0" smtClean="0"/>
              <a:t>o projekte participáci pravidlách účasti verejnosti    </a:t>
            </a:r>
            <a:endParaRPr lang="sk-SK" b="1" dirty="0"/>
          </a:p>
        </p:txBody>
      </p:sp>
      <p:sp>
        <p:nvSpPr>
          <p:cNvPr id="5" name="Obdĺžnik 4"/>
          <p:cNvSpPr/>
          <p:nvPr/>
        </p:nvSpPr>
        <p:spPr>
          <a:xfrm>
            <a:off x="2051720" y="2924943"/>
            <a:ext cx="2196244" cy="30948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 dirty="0" smtClean="0"/>
          </a:p>
          <a:p>
            <a:pPr algn="ctr"/>
            <a:r>
              <a:rPr lang="sk-SK" b="1" dirty="0" smtClean="0"/>
              <a:t>2 – 3 DNI </a:t>
            </a:r>
          </a:p>
          <a:p>
            <a:pPr algn="ctr"/>
            <a:endParaRPr lang="sk-SK" b="1" dirty="0" smtClean="0"/>
          </a:p>
          <a:p>
            <a:pPr algn="ctr"/>
            <a:r>
              <a:rPr lang="sk-SK" b="1" dirty="0" smtClean="0"/>
              <a:t>NA MIESTE REALIZÁCIE PILOTOV </a:t>
            </a:r>
          </a:p>
          <a:p>
            <a:pPr algn="ctr"/>
            <a:r>
              <a:rPr lang="sk-SK" b="1" dirty="0" smtClean="0"/>
              <a:t>PROCESY / PRAVIDLÁ</a:t>
            </a:r>
          </a:p>
          <a:p>
            <a:pPr algn="ctr"/>
            <a:endParaRPr lang="sk-SK" b="1" dirty="0"/>
          </a:p>
          <a:p>
            <a:pPr algn="ctr"/>
            <a:r>
              <a:rPr lang="sk-SK" b="1" dirty="0" smtClean="0"/>
              <a:t>(15 osôb x 12 pilotov x 2 dni) </a:t>
            </a:r>
          </a:p>
          <a:p>
            <a:pPr algn="ctr"/>
            <a:endParaRPr lang="sk-SK" b="1" dirty="0"/>
          </a:p>
          <a:p>
            <a:pPr algn="ctr"/>
            <a:endParaRPr lang="sk-SK" b="1" dirty="0" smtClean="0"/>
          </a:p>
          <a:p>
            <a:pPr algn="ctr"/>
            <a:endParaRPr lang="sk-SK" b="1" dirty="0"/>
          </a:p>
        </p:txBody>
      </p:sp>
      <p:sp>
        <p:nvSpPr>
          <p:cNvPr id="9" name="Obdĺžnik 8"/>
          <p:cNvSpPr/>
          <p:nvPr/>
        </p:nvSpPr>
        <p:spPr>
          <a:xfrm>
            <a:off x="4427984" y="836713"/>
            <a:ext cx="3888432" cy="1800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b="1" dirty="0" smtClean="0">
                <a:solidFill>
                  <a:schemeClr val="tx1"/>
                </a:solidFill>
              </a:rPr>
              <a:t>ŠKOLENIA - PARTICIPAČNÉ AKTIVITY NA ÚROVNI PILOTOV </a:t>
            </a:r>
            <a:endParaRPr lang="sk-SK" b="1" dirty="0">
              <a:solidFill>
                <a:schemeClr val="tx1"/>
              </a:solidFill>
            </a:endParaRPr>
          </a:p>
        </p:txBody>
      </p:sp>
      <p:sp>
        <p:nvSpPr>
          <p:cNvPr id="11" name="Obdĺžnik 10"/>
          <p:cNvSpPr/>
          <p:nvPr/>
        </p:nvSpPr>
        <p:spPr>
          <a:xfrm>
            <a:off x="6212095" y="2924944"/>
            <a:ext cx="914400" cy="914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2" name="Obdĺžnik 11"/>
          <p:cNvSpPr/>
          <p:nvPr/>
        </p:nvSpPr>
        <p:spPr>
          <a:xfrm>
            <a:off x="7456377" y="2924944"/>
            <a:ext cx="914400" cy="914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3" name="Obdĺžnik 12"/>
          <p:cNvSpPr/>
          <p:nvPr/>
        </p:nvSpPr>
        <p:spPr>
          <a:xfrm>
            <a:off x="4509932" y="2924944"/>
            <a:ext cx="914400" cy="914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4" name="Obdĺžnik 13"/>
          <p:cNvSpPr/>
          <p:nvPr/>
        </p:nvSpPr>
        <p:spPr>
          <a:xfrm>
            <a:off x="4620479" y="4020819"/>
            <a:ext cx="914400" cy="914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5" name="Obdĺžnik 14"/>
          <p:cNvSpPr/>
          <p:nvPr/>
        </p:nvSpPr>
        <p:spPr>
          <a:xfrm>
            <a:off x="5508104" y="3861048"/>
            <a:ext cx="914400" cy="914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6" name="Obdĺžnik 15"/>
          <p:cNvSpPr/>
          <p:nvPr/>
        </p:nvSpPr>
        <p:spPr>
          <a:xfrm>
            <a:off x="6771593" y="3382144"/>
            <a:ext cx="914400" cy="914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7" name="Obdĺžnik 16"/>
          <p:cNvSpPr/>
          <p:nvPr/>
        </p:nvSpPr>
        <p:spPr>
          <a:xfrm>
            <a:off x="6476595" y="4318248"/>
            <a:ext cx="914400" cy="914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8" name="Obdĺžnik 17"/>
          <p:cNvSpPr/>
          <p:nvPr/>
        </p:nvSpPr>
        <p:spPr>
          <a:xfrm>
            <a:off x="7499515" y="4020819"/>
            <a:ext cx="914400" cy="914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9" name="Obdĺžnik 18"/>
          <p:cNvSpPr/>
          <p:nvPr/>
        </p:nvSpPr>
        <p:spPr>
          <a:xfrm>
            <a:off x="4504050" y="4674199"/>
            <a:ext cx="914400" cy="914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0" name="Obdĺžnik 19"/>
          <p:cNvSpPr/>
          <p:nvPr/>
        </p:nvSpPr>
        <p:spPr>
          <a:xfrm>
            <a:off x="5965304" y="5129218"/>
            <a:ext cx="914400" cy="914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1" name="Obdĺžnik 20"/>
          <p:cNvSpPr/>
          <p:nvPr/>
        </p:nvSpPr>
        <p:spPr>
          <a:xfrm>
            <a:off x="5721154" y="4410761"/>
            <a:ext cx="914400" cy="914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2" name="Obdĺžnik 21"/>
          <p:cNvSpPr/>
          <p:nvPr/>
        </p:nvSpPr>
        <p:spPr>
          <a:xfrm>
            <a:off x="7098637" y="5129218"/>
            <a:ext cx="914400" cy="914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3" name="Obdĺžnik 22"/>
          <p:cNvSpPr/>
          <p:nvPr/>
        </p:nvSpPr>
        <p:spPr>
          <a:xfrm>
            <a:off x="5050904" y="3552733"/>
            <a:ext cx="914400" cy="914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4" name="Obdĺžnik 23"/>
          <p:cNvSpPr/>
          <p:nvPr/>
        </p:nvSpPr>
        <p:spPr>
          <a:xfrm>
            <a:off x="5639411" y="3095533"/>
            <a:ext cx="914400" cy="914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5" name="Obdĺžnik 24"/>
          <p:cNvSpPr/>
          <p:nvPr/>
        </p:nvSpPr>
        <p:spPr>
          <a:xfrm>
            <a:off x="6695865" y="4649047"/>
            <a:ext cx="914400" cy="914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6" name="Obdĺžnik 25"/>
          <p:cNvSpPr/>
          <p:nvPr/>
        </p:nvSpPr>
        <p:spPr>
          <a:xfrm>
            <a:off x="6314798" y="3742184"/>
            <a:ext cx="914400" cy="914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7" name="Obdĺžnik 26"/>
          <p:cNvSpPr/>
          <p:nvPr/>
        </p:nvSpPr>
        <p:spPr>
          <a:xfrm>
            <a:off x="6096611" y="4216999"/>
            <a:ext cx="914400" cy="914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8" name="Obdĺžnik 27"/>
          <p:cNvSpPr/>
          <p:nvPr/>
        </p:nvSpPr>
        <p:spPr>
          <a:xfrm>
            <a:off x="7478083" y="5004561"/>
            <a:ext cx="914400" cy="914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" name="Obdĺžnik 1"/>
          <p:cNvSpPr/>
          <p:nvPr/>
        </p:nvSpPr>
        <p:spPr>
          <a:xfrm>
            <a:off x="4642994" y="5105419"/>
            <a:ext cx="914400" cy="914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9" name="Obdĺžnik 28"/>
          <p:cNvSpPr/>
          <p:nvPr/>
        </p:nvSpPr>
        <p:spPr>
          <a:xfrm>
            <a:off x="5313784" y="4935219"/>
            <a:ext cx="914400" cy="914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60899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lokTextu 6"/>
          <p:cNvSpPr txBox="1"/>
          <p:nvPr/>
        </p:nvSpPr>
        <p:spPr>
          <a:xfrm>
            <a:off x="4644008" y="5157192"/>
            <a:ext cx="4392488" cy="203132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endParaRPr lang="sk-SK" b="1" dirty="0" smtClean="0"/>
          </a:p>
          <a:p>
            <a:pPr algn="r"/>
            <a:r>
              <a:rPr lang="sk-SK" sz="14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VZDELÁVANIE / PARTICIPÁCIA</a:t>
            </a:r>
          </a:p>
          <a:p>
            <a:pPr marL="285750" lvl="0" indent="-285750" algn="r">
              <a:buFont typeface="Arial" panose="020B0604020202020204" pitchFamily="34" charset="0"/>
              <a:buChar char="•"/>
            </a:pPr>
            <a:r>
              <a:rPr lang="sk-SK" sz="1400" b="1" dirty="0"/>
              <a:t>Počet spoločne vyvinutých hlavných produktov a služieb vzťahujúcich sa na  vzdelávanie, školenie a schémy celoživotného vzdelávania - P</a:t>
            </a:r>
          </a:p>
          <a:p>
            <a:pPr marL="285750" lvl="0" indent="-285750" algn="r">
              <a:buFont typeface="Arial" panose="020B0604020202020204" pitchFamily="34" charset="0"/>
              <a:buChar char="•"/>
            </a:pPr>
            <a:r>
              <a:rPr lang="sk-SK" sz="1400" b="1" dirty="0"/>
              <a:t>Počet zamestnancov zapojených do vzdelávania v oblasti inovovaných procesov</a:t>
            </a:r>
          </a:p>
          <a:p>
            <a:pPr algn="r"/>
            <a:endParaRPr lang="sk-SK" sz="2400" b="1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3" name="Obdĺžnik 12"/>
          <p:cNvSpPr/>
          <p:nvPr/>
        </p:nvSpPr>
        <p:spPr>
          <a:xfrm>
            <a:off x="395536" y="2827784"/>
            <a:ext cx="914400" cy="914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b="1" dirty="0" smtClean="0">
                <a:solidFill>
                  <a:schemeClr val="tx1"/>
                </a:solidFill>
              </a:rPr>
              <a:t>1</a:t>
            </a:r>
            <a:endParaRPr lang="sk-SK" b="1" dirty="0">
              <a:solidFill>
                <a:schemeClr val="tx1"/>
              </a:solidFill>
            </a:endParaRPr>
          </a:p>
        </p:txBody>
      </p:sp>
      <p:sp>
        <p:nvSpPr>
          <p:cNvPr id="14" name="Obdĺžnik 13"/>
          <p:cNvSpPr/>
          <p:nvPr/>
        </p:nvSpPr>
        <p:spPr>
          <a:xfrm>
            <a:off x="3512029" y="2827784"/>
            <a:ext cx="914400" cy="914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b="1" dirty="0" smtClean="0">
                <a:solidFill>
                  <a:schemeClr val="tx1"/>
                </a:solidFill>
              </a:rPr>
              <a:t>4</a:t>
            </a:r>
            <a:endParaRPr lang="sk-SK" b="1" dirty="0">
              <a:solidFill>
                <a:schemeClr val="tx1"/>
              </a:solidFill>
            </a:endParaRPr>
          </a:p>
        </p:txBody>
      </p:sp>
      <p:sp>
        <p:nvSpPr>
          <p:cNvPr id="15" name="Obdĺžnik 14"/>
          <p:cNvSpPr/>
          <p:nvPr/>
        </p:nvSpPr>
        <p:spPr>
          <a:xfrm>
            <a:off x="2514870" y="4968523"/>
            <a:ext cx="914400" cy="914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b="1" dirty="0" smtClean="0">
                <a:solidFill>
                  <a:schemeClr val="tx1"/>
                </a:solidFill>
              </a:rPr>
              <a:t>11</a:t>
            </a:r>
            <a:endParaRPr lang="sk-SK" b="1" dirty="0">
              <a:solidFill>
                <a:schemeClr val="tx1"/>
              </a:solidFill>
            </a:endParaRPr>
          </a:p>
        </p:txBody>
      </p:sp>
      <p:sp>
        <p:nvSpPr>
          <p:cNvPr id="16" name="Obdĺžnik 15"/>
          <p:cNvSpPr/>
          <p:nvPr/>
        </p:nvSpPr>
        <p:spPr>
          <a:xfrm>
            <a:off x="3491880" y="4935866"/>
            <a:ext cx="914400" cy="914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b="1" dirty="0" smtClean="0">
                <a:solidFill>
                  <a:schemeClr val="tx1"/>
                </a:solidFill>
              </a:rPr>
              <a:t>12</a:t>
            </a:r>
            <a:endParaRPr lang="sk-SK" b="1" dirty="0">
              <a:solidFill>
                <a:schemeClr val="tx1"/>
              </a:solidFill>
            </a:endParaRPr>
          </a:p>
        </p:txBody>
      </p:sp>
      <p:sp>
        <p:nvSpPr>
          <p:cNvPr id="19" name="Obdĺžnik 18"/>
          <p:cNvSpPr/>
          <p:nvPr/>
        </p:nvSpPr>
        <p:spPr>
          <a:xfrm>
            <a:off x="3491880" y="3861048"/>
            <a:ext cx="914400" cy="914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b="1" dirty="0" smtClean="0">
                <a:solidFill>
                  <a:schemeClr val="tx1"/>
                </a:solidFill>
              </a:rPr>
              <a:t>8</a:t>
            </a:r>
            <a:endParaRPr lang="sk-SK" b="1" dirty="0">
              <a:solidFill>
                <a:schemeClr val="tx1"/>
              </a:solidFill>
            </a:endParaRPr>
          </a:p>
        </p:txBody>
      </p:sp>
      <p:sp>
        <p:nvSpPr>
          <p:cNvPr id="21" name="Obdĺžnik 20"/>
          <p:cNvSpPr/>
          <p:nvPr/>
        </p:nvSpPr>
        <p:spPr>
          <a:xfrm>
            <a:off x="1425352" y="4968523"/>
            <a:ext cx="914400" cy="914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b="1" dirty="0" smtClean="0">
                <a:solidFill>
                  <a:schemeClr val="tx1"/>
                </a:solidFill>
              </a:rPr>
              <a:t>10</a:t>
            </a:r>
            <a:endParaRPr lang="sk-SK" b="1" dirty="0">
              <a:solidFill>
                <a:schemeClr val="tx1"/>
              </a:solidFill>
            </a:endParaRPr>
          </a:p>
        </p:txBody>
      </p:sp>
      <p:sp>
        <p:nvSpPr>
          <p:cNvPr id="23" name="Obdĺžnik 22"/>
          <p:cNvSpPr/>
          <p:nvPr/>
        </p:nvSpPr>
        <p:spPr>
          <a:xfrm>
            <a:off x="2464633" y="2827784"/>
            <a:ext cx="914400" cy="914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b="1" dirty="0" smtClean="0">
                <a:solidFill>
                  <a:schemeClr val="tx1"/>
                </a:solidFill>
              </a:rPr>
              <a:t>3</a:t>
            </a:r>
            <a:endParaRPr lang="sk-SK" b="1" dirty="0">
              <a:solidFill>
                <a:schemeClr val="tx1"/>
              </a:solidFill>
            </a:endParaRPr>
          </a:p>
        </p:txBody>
      </p:sp>
      <p:sp>
        <p:nvSpPr>
          <p:cNvPr id="24" name="Obdĺžnik 23"/>
          <p:cNvSpPr/>
          <p:nvPr/>
        </p:nvSpPr>
        <p:spPr>
          <a:xfrm>
            <a:off x="1392018" y="2827784"/>
            <a:ext cx="914400" cy="914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b="1" dirty="0" smtClean="0">
                <a:solidFill>
                  <a:schemeClr val="tx1"/>
                </a:solidFill>
              </a:rPr>
              <a:t>2</a:t>
            </a:r>
            <a:endParaRPr lang="sk-SK" b="1" dirty="0">
              <a:solidFill>
                <a:schemeClr val="tx1"/>
              </a:solidFill>
            </a:endParaRPr>
          </a:p>
        </p:txBody>
      </p:sp>
      <p:sp>
        <p:nvSpPr>
          <p:cNvPr id="26" name="Obdĺžnik 25"/>
          <p:cNvSpPr/>
          <p:nvPr/>
        </p:nvSpPr>
        <p:spPr>
          <a:xfrm>
            <a:off x="395536" y="4968523"/>
            <a:ext cx="914400" cy="914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b="1" dirty="0" smtClean="0">
                <a:solidFill>
                  <a:schemeClr val="tx1"/>
                </a:solidFill>
              </a:rPr>
              <a:t>9</a:t>
            </a:r>
            <a:endParaRPr lang="sk-SK" b="1" dirty="0">
              <a:solidFill>
                <a:schemeClr val="tx1"/>
              </a:solidFill>
            </a:endParaRPr>
          </a:p>
        </p:txBody>
      </p:sp>
      <p:sp>
        <p:nvSpPr>
          <p:cNvPr id="27" name="Obdĺžnik 26"/>
          <p:cNvSpPr/>
          <p:nvPr/>
        </p:nvSpPr>
        <p:spPr>
          <a:xfrm>
            <a:off x="395536" y="3861048"/>
            <a:ext cx="914400" cy="914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b="1" dirty="0" smtClean="0">
                <a:solidFill>
                  <a:schemeClr val="tx1"/>
                </a:solidFill>
              </a:rPr>
              <a:t>5</a:t>
            </a:r>
            <a:endParaRPr lang="sk-SK" b="1" dirty="0">
              <a:solidFill>
                <a:schemeClr val="tx1"/>
              </a:solidFill>
            </a:endParaRPr>
          </a:p>
        </p:txBody>
      </p:sp>
      <p:sp>
        <p:nvSpPr>
          <p:cNvPr id="2" name="Obdĺžnik 1"/>
          <p:cNvSpPr/>
          <p:nvPr/>
        </p:nvSpPr>
        <p:spPr>
          <a:xfrm>
            <a:off x="1425352" y="3861048"/>
            <a:ext cx="914400" cy="914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b="1" dirty="0" smtClean="0">
                <a:solidFill>
                  <a:schemeClr val="tx1"/>
                </a:solidFill>
              </a:rPr>
              <a:t>6</a:t>
            </a:r>
            <a:endParaRPr lang="sk-SK" b="1" dirty="0">
              <a:solidFill>
                <a:schemeClr val="tx1"/>
              </a:solidFill>
            </a:endParaRPr>
          </a:p>
        </p:txBody>
      </p:sp>
      <p:sp>
        <p:nvSpPr>
          <p:cNvPr id="29" name="Obdĺžnik 28"/>
          <p:cNvSpPr/>
          <p:nvPr/>
        </p:nvSpPr>
        <p:spPr>
          <a:xfrm>
            <a:off x="2483768" y="3861048"/>
            <a:ext cx="914400" cy="914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b="1" dirty="0" smtClean="0">
                <a:solidFill>
                  <a:schemeClr val="tx1"/>
                </a:solidFill>
              </a:rPr>
              <a:t>7</a:t>
            </a:r>
            <a:endParaRPr lang="sk-SK" b="1" dirty="0">
              <a:solidFill>
                <a:schemeClr val="tx1"/>
              </a:solidFill>
            </a:endParaRPr>
          </a:p>
        </p:txBody>
      </p:sp>
      <p:sp>
        <p:nvSpPr>
          <p:cNvPr id="30" name="Obdĺžnik 29"/>
          <p:cNvSpPr/>
          <p:nvPr/>
        </p:nvSpPr>
        <p:spPr>
          <a:xfrm>
            <a:off x="395536" y="692696"/>
            <a:ext cx="4010744" cy="93610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b="1" dirty="0" smtClean="0">
                <a:solidFill>
                  <a:schemeClr val="tx1"/>
                </a:solidFill>
              </a:rPr>
              <a:t>INFORMAČNÉ AKTIVITY  </a:t>
            </a:r>
            <a:endParaRPr lang="sk-SK" b="1" dirty="0">
              <a:solidFill>
                <a:schemeClr val="tx1"/>
              </a:solidFill>
            </a:endParaRPr>
          </a:p>
        </p:txBody>
      </p:sp>
      <p:sp>
        <p:nvSpPr>
          <p:cNvPr id="31" name="Obdĺžnik 30"/>
          <p:cNvSpPr/>
          <p:nvPr/>
        </p:nvSpPr>
        <p:spPr>
          <a:xfrm>
            <a:off x="4788024" y="715481"/>
            <a:ext cx="4010744" cy="1152127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b="1" dirty="0" smtClean="0">
                <a:solidFill>
                  <a:schemeClr val="tx1"/>
                </a:solidFill>
              </a:rPr>
              <a:t>NOVÝ VZDELÁVACÍ PROGRAM </a:t>
            </a:r>
          </a:p>
          <a:p>
            <a:pPr algn="ctr"/>
            <a:r>
              <a:rPr lang="sk-SK" b="1" dirty="0" smtClean="0">
                <a:solidFill>
                  <a:schemeClr val="tx1"/>
                </a:solidFill>
              </a:rPr>
              <a:t>PILOTNÉ OVERENIE – 4 SKUPINY </a:t>
            </a:r>
          </a:p>
          <a:p>
            <a:pPr algn="ctr"/>
            <a:r>
              <a:rPr lang="sk-SK" b="1" dirty="0" smtClean="0">
                <a:solidFill>
                  <a:schemeClr val="tx1"/>
                </a:solidFill>
              </a:rPr>
              <a:t>ŠS, RÚS, MR, MÚS (15 – 20 osôb)</a:t>
            </a:r>
          </a:p>
          <a:p>
            <a:pPr algn="ctr"/>
            <a:r>
              <a:rPr lang="sk-SK" b="1" dirty="0" smtClean="0">
                <a:solidFill>
                  <a:schemeClr val="tx1"/>
                </a:solidFill>
              </a:rPr>
              <a:t>rozsah – časová dotácia (???)</a:t>
            </a:r>
            <a:endParaRPr lang="sk-SK" b="1" dirty="0">
              <a:solidFill>
                <a:schemeClr val="tx1"/>
              </a:solidFill>
            </a:endParaRPr>
          </a:p>
        </p:txBody>
      </p:sp>
      <p:sp>
        <p:nvSpPr>
          <p:cNvPr id="33" name="Obdĺžnik 32"/>
          <p:cNvSpPr/>
          <p:nvPr/>
        </p:nvSpPr>
        <p:spPr>
          <a:xfrm>
            <a:off x="4788024" y="2020008"/>
            <a:ext cx="4010744" cy="688911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b="1" dirty="0" smtClean="0">
                <a:solidFill>
                  <a:schemeClr val="tx1"/>
                </a:solidFill>
              </a:rPr>
              <a:t>teoretická časť  </a:t>
            </a:r>
            <a:endParaRPr lang="sk-SK" b="1" dirty="0">
              <a:solidFill>
                <a:schemeClr val="tx1"/>
              </a:solidFill>
            </a:endParaRPr>
          </a:p>
        </p:txBody>
      </p:sp>
      <p:sp>
        <p:nvSpPr>
          <p:cNvPr id="34" name="Obdĺžnik 33"/>
          <p:cNvSpPr/>
          <p:nvPr/>
        </p:nvSpPr>
        <p:spPr>
          <a:xfrm>
            <a:off x="4788024" y="2827784"/>
            <a:ext cx="4010744" cy="673224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b="1" dirty="0" smtClean="0">
                <a:solidFill>
                  <a:schemeClr val="tx1"/>
                </a:solidFill>
              </a:rPr>
              <a:t>praktická časť – skúsenosti z pilotov  </a:t>
            </a:r>
            <a:endParaRPr lang="sk-SK" b="1" dirty="0">
              <a:solidFill>
                <a:schemeClr val="tx1"/>
              </a:solidFill>
            </a:endParaRPr>
          </a:p>
        </p:txBody>
      </p:sp>
      <p:sp>
        <p:nvSpPr>
          <p:cNvPr id="35" name="Obdĺžnik 34"/>
          <p:cNvSpPr/>
          <p:nvPr/>
        </p:nvSpPr>
        <p:spPr>
          <a:xfrm>
            <a:off x="393304" y="5921897"/>
            <a:ext cx="4010744" cy="81947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b="1" dirty="0" smtClean="0">
                <a:solidFill>
                  <a:schemeClr val="tx1"/>
                </a:solidFill>
              </a:rPr>
              <a:t>KONFERENCIA ÚSV ROS</a:t>
            </a:r>
          </a:p>
          <a:p>
            <a:pPr algn="ctr"/>
            <a:r>
              <a:rPr lang="sk-SK" b="1" dirty="0" smtClean="0">
                <a:solidFill>
                  <a:schemeClr val="tx1"/>
                </a:solidFill>
              </a:rPr>
              <a:t>(prezentácia projektu, panelová diskusia, workshop)</a:t>
            </a:r>
            <a:endParaRPr lang="sk-SK" b="1" dirty="0">
              <a:solidFill>
                <a:schemeClr val="tx1"/>
              </a:solidFill>
            </a:endParaRPr>
          </a:p>
        </p:txBody>
      </p:sp>
      <p:sp>
        <p:nvSpPr>
          <p:cNvPr id="6" name="Rovnoramenný trojuholník 5"/>
          <p:cNvSpPr/>
          <p:nvPr/>
        </p:nvSpPr>
        <p:spPr>
          <a:xfrm>
            <a:off x="4647658" y="3573015"/>
            <a:ext cx="4151110" cy="1852707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b="1" dirty="0" smtClean="0">
                <a:solidFill>
                  <a:schemeClr val="tx1"/>
                </a:solidFill>
              </a:rPr>
              <a:t>návrhy politík procesné mapy prípadové štúdie</a:t>
            </a:r>
          </a:p>
          <a:p>
            <a:pPr algn="ctr"/>
            <a:r>
              <a:rPr lang="sk-SK" b="1" dirty="0" smtClean="0">
                <a:solidFill>
                  <a:schemeClr val="tx1"/>
                </a:solidFill>
              </a:rPr>
              <a:t>opatrenia – riešenia</a:t>
            </a:r>
          </a:p>
          <a:p>
            <a:pPr algn="ctr"/>
            <a:endParaRPr lang="sk-SK" b="1" dirty="0">
              <a:solidFill>
                <a:schemeClr val="tx1"/>
              </a:solidFill>
            </a:endParaRPr>
          </a:p>
          <a:p>
            <a:pPr algn="ctr"/>
            <a:r>
              <a:rPr lang="sk-SK" b="1" dirty="0" smtClean="0">
                <a:solidFill>
                  <a:schemeClr val="tx1"/>
                </a:solidFill>
              </a:rPr>
              <a:t> </a:t>
            </a:r>
            <a:endParaRPr lang="sk-SK" b="1" dirty="0">
              <a:solidFill>
                <a:schemeClr val="tx1"/>
              </a:solidFill>
            </a:endParaRPr>
          </a:p>
        </p:txBody>
      </p:sp>
      <p:sp>
        <p:nvSpPr>
          <p:cNvPr id="8" name="Ovál 7"/>
          <p:cNvSpPr/>
          <p:nvPr/>
        </p:nvSpPr>
        <p:spPr>
          <a:xfrm>
            <a:off x="1384782" y="1628799"/>
            <a:ext cx="1013893" cy="1198985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400" b="1" dirty="0" smtClean="0">
                <a:solidFill>
                  <a:schemeClr val="tx1"/>
                </a:solidFill>
              </a:rPr>
              <a:t>film vizitky</a:t>
            </a:r>
          </a:p>
        </p:txBody>
      </p:sp>
      <p:sp>
        <p:nvSpPr>
          <p:cNvPr id="10" name="Šesťuholník 9"/>
          <p:cNvSpPr/>
          <p:nvPr/>
        </p:nvSpPr>
        <p:spPr>
          <a:xfrm>
            <a:off x="2306418" y="1628799"/>
            <a:ext cx="1401486" cy="1198985"/>
          </a:xfrm>
          <a:prstGeom prst="hexago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400" b="1" dirty="0" smtClean="0">
                <a:solidFill>
                  <a:schemeClr val="tx1"/>
                </a:solidFill>
              </a:rPr>
              <a:t>prednášky VŠ</a:t>
            </a:r>
            <a:endParaRPr lang="sk-SK" sz="1400" b="1" dirty="0">
              <a:solidFill>
                <a:schemeClr val="tx1"/>
              </a:solidFill>
            </a:endParaRPr>
          </a:p>
        </p:txBody>
      </p:sp>
      <p:sp>
        <p:nvSpPr>
          <p:cNvPr id="39" name="Symbol &quot;zákaz&quot; 38"/>
          <p:cNvSpPr/>
          <p:nvPr/>
        </p:nvSpPr>
        <p:spPr>
          <a:xfrm>
            <a:off x="3512029" y="1628799"/>
            <a:ext cx="918517" cy="1198985"/>
          </a:xfrm>
          <a:prstGeom prst="noSmoking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b="1" dirty="0" smtClean="0">
                <a:solidFill>
                  <a:schemeClr val="tx1"/>
                </a:solidFill>
              </a:rPr>
              <a:t>???</a:t>
            </a:r>
            <a:endParaRPr lang="sk-SK" b="1" dirty="0">
              <a:solidFill>
                <a:schemeClr val="tx1"/>
              </a:solidFill>
            </a:endParaRPr>
          </a:p>
        </p:txBody>
      </p:sp>
      <p:sp>
        <p:nvSpPr>
          <p:cNvPr id="40" name="Pravidelný päťuholník 39"/>
          <p:cNvSpPr/>
          <p:nvPr/>
        </p:nvSpPr>
        <p:spPr>
          <a:xfrm>
            <a:off x="372676" y="1628798"/>
            <a:ext cx="1174988" cy="1198985"/>
          </a:xfrm>
          <a:prstGeom prst="pentagon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400" b="1" dirty="0" smtClean="0">
                <a:solidFill>
                  <a:schemeClr val="tx1"/>
                </a:solidFill>
              </a:rPr>
              <a:t>súťaž výstava </a:t>
            </a:r>
            <a:endParaRPr lang="sk-SK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209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lokTextu 6"/>
          <p:cNvSpPr txBox="1"/>
          <p:nvPr/>
        </p:nvSpPr>
        <p:spPr>
          <a:xfrm>
            <a:off x="179512" y="5589240"/>
            <a:ext cx="8964488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 algn="r"/>
            <a:r>
              <a:rPr lang="sk-SK" sz="2400" b="1" cap="all" dirty="0" smtClean="0"/>
              <a:t>Aktivita </a:t>
            </a:r>
            <a:r>
              <a:rPr lang="sk-SK" sz="2400" b="1" cap="all" dirty="0"/>
              <a:t>2/</a:t>
            </a:r>
            <a:r>
              <a:rPr lang="sk-SK" sz="2400" dirty="0"/>
              <a:t> </a:t>
            </a:r>
            <a:endParaRPr lang="sk-SK" sz="2400" dirty="0" smtClean="0"/>
          </a:p>
          <a:p>
            <a:pPr lvl="0" algn="r"/>
            <a:r>
              <a:rPr lang="sk-SK" sz="2400" b="1" dirty="0" smtClean="0"/>
              <a:t>analytická</a:t>
            </a:r>
            <a:r>
              <a:rPr lang="sk-SK" sz="2400" b="1" dirty="0"/>
              <a:t>, metodická a legislatívna podpora zavádzania participatívnej tvorby politík do praxe </a:t>
            </a:r>
            <a:endParaRPr lang="sk-SK" sz="2400" dirty="0"/>
          </a:p>
        </p:txBody>
      </p:sp>
      <p:pic>
        <p:nvPicPr>
          <p:cNvPr id="5" name="Obrázok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878050">
            <a:off x="5926641" y="555961"/>
            <a:ext cx="5514285" cy="3665389"/>
          </a:xfrm>
          <a:prstGeom prst="rect">
            <a:avLst/>
          </a:prstGeom>
        </p:spPr>
      </p:pic>
      <p:sp>
        <p:nvSpPr>
          <p:cNvPr id="3" name="Obdĺžnik 2"/>
          <p:cNvSpPr/>
          <p:nvPr/>
        </p:nvSpPr>
        <p:spPr>
          <a:xfrm>
            <a:off x="395536" y="332656"/>
            <a:ext cx="6768752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2400" b="1" dirty="0" smtClean="0"/>
              <a:t>2.4. Presadzovanie princípov participácie v tvorbe a implementácii verejných politík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k-SK" sz="2000" dirty="0"/>
              <a:t>konzultačná činnosť a podpora tvorby expertných právnych analýz, pripomienok a odborných správ, stanovísk (s dôrazom na potreby pilotnej schémy/projektov – analýza problémov v rámci priebehu realizácie pilotných projektov bude slúžiť ako podklad pre následné zhodnotenie právnej úpravy a navrhovanie legislatívnych zmien),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k-SK" sz="2000" b="1" dirty="0"/>
              <a:t>formulovanie konkrétnych návrhov na legislatívne zmeny a zmeny právnych predpisov – legislatívna úprava participácie v SR na podporu vstupu </a:t>
            </a:r>
            <a:r>
              <a:rPr lang="sk-SK" sz="2000" b="1" dirty="0" smtClean="0"/>
              <a:t>verejnosti </a:t>
            </a:r>
            <a:r>
              <a:rPr lang="sk-SK" sz="2000" b="1" dirty="0"/>
              <a:t>a zainteresovaných skupín do tvorby verejných politík (legislatívne odporúčania s odôvodnením, tvorba legislatívnych návrhov) s možnosťou identifikácie, alebo zabezpečenie finančných zdrojov na ich uplatnenie v praxi</a:t>
            </a:r>
            <a:r>
              <a:rPr lang="sk-SK" sz="2000" dirty="0"/>
              <a:t>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k-SK" sz="2000" i="1" dirty="0"/>
              <a:t>(tu by mal byť strategický dokument/výstup – ako manuál pre realizáciu „reformy“ -  Stratégia, Koncepcia, Akčný plán)</a:t>
            </a:r>
            <a:endParaRPr lang="sk-SK" sz="2000" dirty="0"/>
          </a:p>
        </p:txBody>
      </p:sp>
      <p:pic>
        <p:nvPicPr>
          <p:cNvPr id="6" name="Obrázok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120101">
            <a:off x="936585" y="5980662"/>
            <a:ext cx="1262138" cy="1617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9495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lokTextu 6"/>
          <p:cNvSpPr txBox="1"/>
          <p:nvPr/>
        </p:nvSpPr>
        <p:spPr>
          <a:xfrm>
            <a:off x="0" y="6025362"/>
            <a:ext cx="91440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sk-SK" sz="24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VÝSTUPY </a:t>
            </a:r>
            <a:r>
              <a:rPr lang="sk-SK" sz="24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 </a:t>
            </a:r>
            <a:r>
              <a:rPr lang="sk-SK" sz="24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VÝSLEDKY </a:t>
            </a:r>
            <a:r>
              <a:rPr lang="sk-SK" sz="24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AKTIVÍT </a:t>
            </a:r>
            <a:r>
              <a:rPr lang="sk-SK" sz="24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PROJEKTU  - časť 1</a:t>
            </a:r>
            <a:endParaRPr lang="sk-SK" sz="2400" b="1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pic>
        <p:nvPicPr>
          <p:cNvPr id="5" name="Obrázok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890919">
            <a:off x="-2071663" y="4883760"/>
            <a:ext cx="4642260" cy="2467657"/>
          </a:xfrm>
          <a:prstGeom prst="rect">
            <a:avLst/>
          </a:prstGeom>
        </p:spPr>
      </p:pic>
      <p:graphicFrame>
        <p:nvGraphicFramePr>
          <p:cNvPr id="6" name="Tabuľ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0958752"/>
              </p:ext>
            </p:extLst>
          </p:nvPr>
        </p:nvGraphicFramePr>
        <p:xfrm>
          <a:off x="611560" y="260649"/>
          <a:ext cx="7920880" cy="54016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9157"/>
                <a:gridCol w="5831723"/>
              </a:tblGrid>
              <a:tr h="360039">
                <a:tc>
                  <a:txBody>
                    <a:bodyPr/>
                    <a:lstStyle/>
                    <a:p>
                      <a:r>
                        <a:rPr lang="sk-SK" dirty="0" smtClean="0"/>
                        <a:t>míľniky</a:t>
                      </a:r>
                      <a:r>
                        <a:rPr lang="sk-SK" baseline="0" dirty="0" smtClean="0"/>
                        <a:t> 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výstupy a výsledky</a:t>
                      </a:r>
                      <a:endParaRPr lang="sk-S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sk-SK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sk-SK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sk-SK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pilotné overenie participatívnej tvorby politík </a:t>
                      </a:r>
                      <a:endParaRPr lang="sk-SK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sk-SK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sk-SK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600"/>
                        </a:spcAft>
                        <a:buFont typeface="Wingdings"/>
                        <a:buChar char=""/>
                      </a:pPr>
                      <a:r>
                        <a:rPr lang="sk-SK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počet úrovní pilotného overenia politík (4 – národná, regionálna, mikroregionálna, lokálna)  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600"/>
                        </a:spcAft>
                        <a:buFont typeface="Wingdings"/>
                        <a:buChar char=""/>
                      </a:pPr>
                      <a:r>
                        <a:rPr lang="sk-SK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počet úspešne ukončených pilotných projektov (10 – 12)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600"/>
                        </a:spcAft>
                        <a:buFont typeface="Wingdings"/>
                        <a:buChar char=""/>
                      </a:pPr>
                      <a:r>
                        <a:rPr lang="sk-SK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počet spoločne navrhnutých politík (minimálne 12)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600"/>
                        </a:spcAft>
                        <a:buFont typeface="Wingdings"/>
                        <a:buChar char=""/>
                      </a:pPr>
                      <a:r>
                        <a:rPr lang="sk-SK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počet zavedených politík (interný/vlastný ukazovateľ ÚSV ROS)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sk-SK" sz="1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spracovanie analytických podkladov </a:t>
                      </a:r>
                      <a:endParaRPr lang="sk-SK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600"/>
                        </a:spcAft>
                        <a:buFont typeface="Wingdings"/>
                        <a:buChar char=""/>
                      </a:pPr>
                      <a:r>
                        <a:rPr lang="sk-SK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počet analýz stavu a možností participácie (</a:t>
                      </a:r>
                      <a:r>
                        <a:rPr lang="sk-SK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 – detailný</a:t>
                      </a:r>
                      <a:r>
                        <a:rPr lang="sk-SK" sz="14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rozklad na požiadanie – napr. mapping právnych predpisov, ekonomický prínos participácie, </a:t>
                      </a:r>
                      <a:r>
                        <a:rPr lang="sk-SK" sz="1400" baseline="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etc</a:t>
                      </a:r>
                      <a:r>
                        <a:rPr lang="sk-SK" sz="1400" baseline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r>
                        <a:rPr lang="sk-SK" sz="140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)</a:t>
                      </a:r>
                      <a:endParaRPr lang="sk-SK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600"/>
                        </a:spcAft>
                        <a:buFont typeface="Wingdings"/>
                        <a:buChar char=""/>
                      </a:pPr>
                      <a:r>
                        <a:rPr lang="sk-SK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počet spracovaných prípadových štúdií (</a:t>
                      </a:r>
                      <a:r>
                        <a:rPr lang="sk-SK" sz="1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 + 12)</a:t>
                      </a:r>
                      <a:endParaRPr lang="sk-SK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3726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sk-SK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metodické zabezpečenie podpory participácie</a:t>
                      </a:r>
                      <a:endParaRPr lang="sk-SK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sk-SK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sk-SK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600"/>
                        </a:spcAft>
                        <a:buFont typeface="Wingdings"/>
                        <a:buChar char=""/>
                      </a:pPr>
                      <a:r>
                        <a:rPr lang="sk-SK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spracované procesné mapy a postupy z pilotnej schémy, identifikované inovatívne metodické rámce a odporúčania – predpoklad 4 modely pre národnú, regionálnu, mikroregionálnu a lokálnu úroveň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600"/>
                        </a:spcAft>
                        <a:buFont typeface="Wingdings"/>
                        <a:buChar char=""/>
                      </a:pPr>
                      <a:r>
                        <a:rPr lang="sk-SK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počet inovatívnych postupov, modelov a procesných máp </a:t>
                      </a:r>
                      <a:r>
                        <a:rPr lang="sk-SK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(2 – 4 úrovne)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600"/>
                        </a:spcAft>
                        <a:buFont typeface="Wingdings"/>
                        <a:buChar char=""/>
                      </a:pPr>
                      <a:r>
                        <a:rPr lang="sk-SK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počet </a:t>
                      </a:r>
                      <a:r>
                        <a:rPr lang="sk-SK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metodík pre hodnotenie kvality participatívneho procesu (1 všeobecná/alebo 4 podľa úrovni a charakteru dosahu politiky: národná, regionálna, mikroregionálna a lokálna)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600"/>
                        </a:spcAft>
                        <a:buFont typeface="Wingdings"/>
                        <a:buChar char=""/>
                      </a:pPr>
                      <a:r>
                        <a:rPr lang="sk-SK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počet novovytvorených vzdelávacích programov (1</a:t>
                      </a:r>
                      <a:r>
                        <a:rPr lang="sk-SK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)</a:t>
                      </a:r>
                      <a:endParaRPr lang="sk-SK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8700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lokTextu 6"/>
          <p:cNvSpPr txBox="1"/>
          <p:nvPr/>
        </p:nvSpPr>
        <p:spPr>
          <a:xfrm>
            <a:off x="0" y="6025362"/>
            <a:ext cx="91440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sk-SK" sz="24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VÝSTUPY </a:t>
            </a:r>
            <a:r>
              <a:rPr lang="sk-SK" sz="24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 </a:t>
            </a:r>
            <a:r>
              <a:rPr lang="sk-SK" sz="24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VÝSLEDKY </a:t>
            </a:r>
            <a:r>
              <a:rPr lang="sk-SK" sz="24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AKTIVÍT </a:t>
            </a:r>
            <a:r>
              <a:rPr lang="sk-SK" sz="24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PROJEKTU – časť 2</a:t>
            </a:r>
            <a:endParaRPr lang="sk-SK" sz="2400" b="1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pic>
        <p:nvPicPr>
          <p:cNvPr id="5" name="Obrázok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890919">
            <a:off x="-2071663" y="4883760"/>
            <a:ext cx="4642260" cy="2467657"/>
          </a:xfrm>
          <a:prstGeom prst="rect">
            <a:avLst/>
          </a:prstGeom>
        </p:spPr>
      </p:pic>
      <p:graphicFrame>
        <p:nvGraphicFramePr>
          <p:cNvPr id="6" name="Tabuľ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8978468"/>
              </p:ext>
            </p:extLst>
          </p:nvPr>
        </p:nvGraphicFramePr>
        <p:xfrm>
          <a:off x="611560" y="116632"/>
          <a:ext cx="7920880" cy="46413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9157"/>
                <a:gridCol w="5831723"/>
              </a:tblGrid>
              <a:tr h="243044">
                <a:tc>
                  <a:txBody>
                    <a:bodyPr/>
                    <a:lstStyle/>
                    <a:p>
                      <a:r>
                        <a:rPr lang="sk-SK" dirty="0" smtClean="0"/>
                        <a:t>míľniky</a:t>
                      </a:r>
                      <a:r>
                        <a:rPr lang="sk-SK" baseline="0" dirty="0" smtClean="0"/>
                        <a:t> 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výstupy a výsledky</a:t>
                      </a:r>
                      <a:endParaRPr lang="sk-SK" dirty="0"/>
                    </a:p>
                  </a:txBody>
                  <a:tcPr/>
                </a:tc>
              </a:tr>
              <a:tr h="46988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sk-SK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počet zapojených MNO v rámci pilotnej schémy </a:t>
                      </a:r>
                      <a:endParaRPr lang="sk-SK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600"/>
                        </a:spcAft>
                        <a:buFont typeface="Wingdings"/>
                        <a:buChar char=""/>
                      </a:pPr>
                      <a:r>
                        <a:rPr lang="sk-SK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počet spolupracujúcich MNO</a:t>
                      </a:r>
                    </a:p>
                  </a:txBody>
                  <a:tcPr marL="68580" marR="68580" marT="0" marB="0"/>
                </a:tc>
              </a:tr>
              <a:tr h="55900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sk-SK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podpora partnerstva a dialógu v oblasti participatívnej prípravy, tvorby a zavádzania politík</a:t>
                      </a:r>
                      <a:endParaRPr lang="sk-SK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600"/>
                        </a:spcAft>
                        <a:buFont typeface="Wingdings"/>
                        <a:buChar char=""/>
                      </a:pPr>
                      <a:r>
                        <a:rPr lang="sk-SK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počet subjektov verejnej správy a inštitúcií štátnej správy zapojených do projektu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600"/>
                        </a:spcAft>
                        <a:buFont typeface="Wingdings"/>
                        <a:buChar char=""/>
                      </a:pPr>
                      <a:r>
                        <a:rPr lang="sk-SK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počet funkčných partnerstiev </a:t>
                      </a:r>
                    </a:p>
                  </a:txBody>
                  <a:tcPr marL="68580" marR="68580" marT="0" marB="0"/>
                </a:tc>
              </a:tr>
              <a:tr h="105099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sk-SK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presadzovanie participácie do právnej praxe</a:t>
                      </a:r>
                      <a:endParaRPr lang="sk-SK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sk-SK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sk-SK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600"/>
                        </a:spcAft>
                        <a:buFont typeface="Wingdings"/>
                        <a:buChar char=""/>
                      </a:pPr>
                      <a:r>
                        <a:rPr lang="sk-SK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počet návrhov na legislatívne zmeny, legislatívnu úpravu, alebo návrhy na zmenu právnych predpisov, návrhy na zmenu a novelizáciu a úpravu existujúcich politík 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600"/>
                        </a:spcAft>
                        <a:buFont typeface="Wingdings"/>
                        <a:buChar char=""/>
                      </a:pPr>
                      <a:r>
                        <a:rPr lang="sk-SK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počet strategických dokumentov (1)</a:t>
                      </a:r>
                    </a:p>
                  </a:txBody>
                  <a:tcPr marL="68580" marR="68580" marT="0" marB="0"/>
                </a:tc>
              </a:tr>
              <a:tr h="150034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sk-SK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disseminácia výsledkov projektu</a:t>
                      </a:r>
                      <a:endParaRPr lang="sk-SK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sk-SK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sk-SK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600"/>
                        </a:spcAft>
                        <a:buFont typeface="Wingdings"/>
                        <a:buChar char=""/>
                      </a:pPr>
                      <a:r>
                        <a:rPr lang="sk-SK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minimálne 12 odborných konferencií k priebehu, alebo výsledkom pilotných projektov 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600"/>
                        </a:spcAft>
                        <a:buFont typeface="Wingdings"/>
                        <a:buChar char=""/>
                      </a:pPr>
                      <a:r>
                        <a:rPr lang="sk-SK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záverečná konferencia k pilotnej schéme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600"/>
                        </a:spcAft>
                        <a:buFont typeface="Wingdings"/>
                        <a:buChar char=""/>
                      </a:pPr>
                      <a:r>
                        <a:rPr lang="sk-SK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počet elektronických publikácií (1 - 6)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600"/>
                        </a:spcAft>
                        <a:buFont typeface="Wingdings"/>
                        <a:buChar char=""/>
                      </a:pPr>
                      <a:r>
                        <a:rPr lang="sk-SK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počet ďalších participačných iniciatív/projektov, inšpirovaných projektom </a:t>
                      </a:r>
                      <a:endParaRPr lang="sk-SK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089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lokTextu 6"/>
          <p:cNvSpPr txBox="1"/>
          <p:nvPr/>
        </p:nvSpPr>
        <p:spPr>
          <a:xfrm>
            <a:off x="0" y="6025362"/>
            <a:ext cx="91440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sk-SK" sz="24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VÝSTUPY </a:t>
            </a:r>
            <a:r>
              <a:rPr lang="sk-SK" sz="24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 </a:t>
            </a:r>
            <a:r>
              <a:rPr lang="sk-SK" sz="24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VÝSLEDKY </a:t>
            </a:r>
            <a:r>
              <a:rPr lang="sk-SK" sz="24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AKTIVÍT </a:t>
            </a:r>
            <a:r>
              <a:rPr lang="sk-SK" sz="24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PROJEKTU – časť 3</a:t>
            </a:r>
            <a:endParaRPr lang="sk-SK" sz="2400" b="1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pic>
        <p:nvPicPr>
          <p:cNvPr id="5" name="Obrázok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890919">
            <a:off x="-2071663" y="4883760"/>
            <a:ext cx="4642260" cy="2467657"/>
          </a:xfrm>
          <a:prstGeom prst="rect">
            <a:avLst/>
          </a:prstGeom>
        </p:spPr>
      </p:pic>
      <p:graphicFrame>
        <p:nvGraphicFramePr>
          <p:cNvPr id="6" name="Tabuľ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8256089"/>
              </p:ext>
            </p:extLst>
          </p:nvPr>
        </p:nvGraphicFramePr>
        <p:xfrm>
          <a:off x="611560" y="116632"/>
          <a:ext cx="7920880" cy="48656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9157"/>
                <a:gridCol w="5831723"/>
              </a:tblGrid>
              <a:tr h="243044">
                <a:tc>
                  <a:txBody>
                    <a:bodyPr/>
                    <a:lstStyle/>
                    <a:p>
                      <a:r>
                        <a:rPr lang="sk-SK" dirty="0" smtClean="0"/>
                        <a:t>míľniky</a:t>
                      </a:r>
                      <a:r>
                        <a:rPr lang="sk-SK" baseline="0" dirty="0" smtClean="0"/>
                        <a:t> 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výstupy a výsledky</a:t>
                      </a:r>
                      <a:endParaRPr lang="sk-SK" dirty="0"/>
                    </a:p>
                  </a:txBody>
                  <a:tcPr/>
                </a:tc>
              </a:tr>
              <a:tr h="46988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sk-SK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budovanie kapacít v oblasti participatívnej tvorby </a:t>
                      </a:r>
                      <a:r>
                        <a:rPr lang="sk-SK" sz="1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politík</a:t>
                      </a:r>
                      <a:endParaRPr lang="sk-SK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600"/>
                        </a:spcAft>
                        <a:buFont typeface="Wingdings"/>
                        <a:buChar char=""/>
                      </a:pPr>
                      <a:r>
                        <a:rPr lang="sk-SK" sz="1400" i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počet vyškolených osôb z </a:t>
                      </a:r>
                      <a:r>
                        <a:rPr lang="sk-SK" sz="1400" i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VS v</a:t>
                      </a:r>
                      <a:r>
                        <a:rPr lang="sk-SK" sz="1400" i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rámci pilotného testovania vzdelávacieho programu </a:t>
                      </a:r>
                      <a:r>
                        <a:rPr lang="sk-SK" sz="1400" i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(80 </a:t>
                      </a:r>
                      <a:r>
                        <a:rPr lang="sk-SK" sz="1400" i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– 4 skupiny po 20 osôb)</a:t>
                      </a:r>
                    </a:p>
                  </a:txBody>
                  <a:tcPr marL="68580" marR="68580" marT="0" marB="0"/>
                </a:tc>
              </a:tr>
              <a:tr h="55900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sk-SK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funkčný elektronický vzdelávací portál -  zdieľanie a šírenie informácií o participácii a projekte</a:t>
                      </a:r>
                      <a:endParaRPr lang="sk-SK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600"/>
                        </a:spcAft>
                        <a:buFont typeface="Wingdings"/>
                        <a:buChar char=""/>
                      </a:pPr>
                      <a:r>
                        <a:rPr lang="sk-SK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počet verejne dostupných a bezplatných portálov 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600"/>
                        </a:spcAft>
                        <a:buFont typeface="Wingdings"/>
                        <a:buChar char=""/>
                      </a:pPr>
                      <a:r>
                        <a:rPr lang="sk-SK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počet užívateľov portálu </a:t>
                      </a:r>
                    </a:p>
                  </a:txBody>
                  <a:tcPr marL="68580" marR="68580" marT="0" marB="0"/>
                </a:tc>
              </a:tr>
              <a:tr h="105099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sk-SK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zapojenie občanov do procesu prípravy a tvorby politík v rámci pilotnej schémy </a:t>
                      </a:r>
                      <a:endParaRPr lang="sk-SK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600"/>
                        </a:spcAft>
                        <a:buFont typeface="Wingdings"/>
                        <a:buChar char=""/>
                      </a:pPr>
                      <a:r>
                        <a:rPr lang="sk-SK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počet zapojených osôb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600"/>
                        </a:spcAft>
                        <a:buFont typeface="Wingdings"/>
                        <a:buChar char=""/>
                      </a:pPr>
                      <a:r>
                        <a:rPr lang="sk-SK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počet verejných vypočutí, alebo podujatí, kde je aktívne zapojená verejnosť a občania</a:t>
                      </a:r>
                    </a:p>
                  </a:txBody>
                  <a:tcPr marL="68580" marR="68580" marT="0" marB="0"/>
                </a:tc>
              </a:tr>
              <a:tr h="150034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sk-SK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zapojenie volených predstaviteľov a zamestnancov VS do procesu prípravy a tvorby politík v rámci </a:t>
                      </a:r>
                      <a:r>
                        <a:rPr lang="sk-SK" sz="1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PS</a:t>
                      </a:r>
                      <a:endParaRPr lang="sk-SK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600"/>
                        </a:spcAft>
                        <a:buFont typeface="Wingdings"/>
                        <a:buChar char=""/>
                      </a:pPr>
                      <a:r>
                        <a:rPr lang="sk-SK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počet volených predstaviteľov a odborných, riadiacich zamestnancov VS zapojených do procesu prípravy, tvorby politík (župani, primátori, starostovia, poslanci zastupiteľstiev, odborní zamestnanci VS) 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600"/>
                        </a:spcAft>
                        <a:buFont typeface="Wingdings"/>
                        <a:buChar char=""/>
                      </a:pPr>
                      <a:r>
                        <a:rPr lang="sk-SK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počet verejných vypočutí, verejných prezentácií, alebo podujatí, kde sú aktívne zapojení predstavitelia VS 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7891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lokTextu 6"/>
          <p:cNvSpPr txBox="1"/>
          <p:nvPr/>
        </p:nvSpPr>
        <p:spPr>
          <a:xfrm>
            <a:off x="0" y="6025362"/>
            <a:ext cx="9144000" cy="7386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endParaRPr lang="sk-SK" b="1" dirty="0" smtClean="0"/>
          </a:p>
          <a:p>
            <a:pPr algn="r"/>
            <a:r>
              <a:rPr lang="sk-SK" sz="24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ZOZNAM MERATEĽNÝCH INDIKÁTOROV </a:t>
            </a:r>
            <a:r>
              <a:rPr lang="sk-SK" sz="24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VO </a:t>
            </a:r>
            <a:r>
              <a:rPr lang="sk-SK" sz="24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VZŤAHU K </a:t>
            </a:r>
            <a:r>
              <a:rPr lang="sk-SK" sz="24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PROJEKTU</a:t>
            </a:r>
            <a:endParaRPr lang="sk-SK" sz="2400" b="1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" name="Obdĺžnik 1"/>
          <p:cNvSpPr/>
          <p:nvPr/>
        </p:nvSpPr>
        <p:spPr>
          <a:xfrm>
            <a:off x="251520" y="908720"/>
            <a:ext cx="799288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sk-SK" sz="2000" b="1" dirty="0"/>
              <a:t>Počet spoločne vyvinutých hlavných produktov a služieb vzťahujúcich sa na  vzdelávanie, školenie a schémy celoživotného vzdelávania </a:t>
            </a:r>
            <a:r>
              <a:rPr lang="sk-SK" sz="2000" b="1" dirty="0" smtClean="0"/>
              <a:t>- P</a:t>
            </a:r>
            <a:endParaRPr lang="sk-SK" sz="2000" b="1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sk-SK" sz="2000" b="1" dirty="0"/>
              <a:t>Počet zrealizovaných hodnotení, analýz a štúdií </a:t>
            </a:r>
            <a:r>
              <a:rPr lang="sk-SK" sz="2000" b="1" dirty="0" smtClean="0"/>
              <a:t>- OPTP</a:t>
            </a:r>
            <a:endParaRPr lang="sk-SK" sz="2000" b="1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sk-SK" sz="2000" b="1" dirty="0"/>
              <a:t>Počet zamestnancov zapojených do vzdelávania v oblasti inovovaných </a:t>
            </a:r>
            <a:r>
              <a:rPr lang="sk-SK" sz="2000" b="1" dirty="0" smtClean="0"/>
              <a:t>procesov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sk-SK" sz="2000" b="1" dirty="0" smtClean="0"/>
              <a:t>Počet vytvorených pracovných miest (dočasné)  - OPII</a:t>
            </a:r>
            <a:endParaRPr lang="sk-SK" sz="2000" b="1" dirty="0"/>
          </a:p>
        </p:txBody>
      </p:sp>
      <p:pic>
        <p:nvPicPr>
          <p:cNvPr id="6" name="Obrázok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49193">
            <a:off x="3624433" y="3190227"/>
            <a:ext cx="5919347" cy="1818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0986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lokTextu 4"/>
          <p:cNvSpPr txBox="1"/>
          <p:nvPr/>
        </p:nvSpPr>
        <p:spPr>
          <a:xfrm>
            <a:off x="323528" y="188639"/>
            <a:ext cx="6486991" cy="446276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marL="285750" lvl="0" indent="-285750" algn="just">
              <a:buFont typeface="Arial" panose="020B0604020202020204" pitchFamily="34" charset="0"/>
              <a:buChar char="•"/>
            </a:pPr>
            <a:endParaRPr lang="sk-SK" sz="1400" b="1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sk-SK" sz="1350" b="1" dirty="0" smtClean="0"/>
              <a:t>podpora </a:t>
            </a:r>
            <a:r>
              <a:rPr lang="sk-SK" sz="1350" b="1" dirty="0"/>
              <a:t>rozvoja verejných služieb v partnerstvách a vzájomnom dialógu je predmetom spoločenskej objednávky</a:t>
            </a:r>
            <a:r>
              <a:rPr lang="sk-SK" sz="1350" dirty="0"/>
              <a:t> aj prioritou ÚSV ROS v zmysle plnenia Akčného plánu Koncepcie rozvoja občianskej spoločnosti na roky 2016 – 2018 so zameraním na optimalizáciu verejných politík a skvalitnenie výkonu služieb klientom (občanom), zvyšovanie dostupnosti a efektivity služieb a znižovanie administratívneho zaťaženia pre prijímateľov služieb na princípe participatívnej prípravy a tvorby politík </a:t>
            </a:r>
            <a:endParaRPr lang="sk-SK" sz="1350" dirty="0" smtClean="0"/>
          </a:p>
          <a:p>
            <a:pPr lvl="0"/>
            <a:endParaRPr lang="sk-SK" sz="135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sk-SK" sz="1350" b="1" dirty="0" smtClean="0">
                <a:effectLst/>
              </a:rPr>
              <a:t>presadzovanie </a:t>
            </a:r>
            <a:r>
              <a:rPr lang="sk-SK" sz="1350" b="1" dirty="0">
                <a:effectLst/>
              </a:rPr>
              <a:t>princípov otvorenej verejnej </a:t>
            </a:r>
            <a:r>
              <a:rPr lang="sk-SK" sz="1350" b="1" dirty="0" smtClean="0">
                <a:effectLst/>
              </a:rPr>
              <a:t>správy</a:t>
            </a:r>
            <a:r>
              <a:rPr lang="sk-SK" sz="1350" dirty="0" smtClean="0">
                <a:effectLst/>
              </a:rPr>
              <a:t> je jednou z kľúčových výziev OP EVS - účasť občanov a zainteresovaných cieľových skupín na príprave a tvorbe verejných politík na lokálnej, regionálnej a národnej úrovni s cieľom zabezpečenia adresnosti verejných politík  a eliminácii prijímania regulácií, ktoré je následne potrebné korigovať</a:t>
            </a:r>
          </a:p>
          <a:p>
            <a:pPr lvl="0"/>
            <a:endParaRPr lang="sk-SK" sz="1350" dirty="0" smtClean="0">
              <a:effectLst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sk-SK" sz="1350" dirty="0" smtClean="0"/>
              <a:t>jednoznačná </a:t>
            </a:r>
            <a:r>
              <a:rPr lang="sk-SK" sz="1350" b="1" dirty="0" smtClean="0"/>
              <a:t>potreba priebežného a systematického zavádzania princípov dobrej správy vecí verejných do praxe</a:t>
            </a:r>
            <a:r>
              <a:rPr lang="sk-SK" sz="1350" dirty="0" smtClean="0"/>
              <a:t> - generovanie inovatívnych mechanizmov, ktoré sú založené na efektívnej vzájomnej komunikácii a spolupráci zástupcov verejnej správy, MNO, ďalších aktérov z územia, vrátane klientov VS - občanov, s cieľom prijímania správnych rozhodnutí v procese prípravy, tvorby, monitorovania vyhodnocovania a revízie implementovaných politík na všetkých úrovniach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sk-SK" sz="1350" dirty="0" smtClean="0"/>
          </a:p>
        </p:txBody>
      </p:sp>
      <p:sp>
        <p:nvSpPr>
          <p:cNvPr id="7" name="BlokTextu 6"/>
          <p:cNvSpPr txBox="1"/>
          <p:nvPr/>
        </p:nvSpPr>
        <p:spPr>
          <a:xfrm>
            <a:off x="0" y="6025362"/>
            <a:ext cx="9144000" cy="7386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endParaRPr lang="sk-SK" b="1" dirty="0" smtClean="0"/>
          </a:p>
          <a:p>
            <a:pPr algn="r"/>
            <a:r>
              <a:rPr lang="sk-SK" sz="24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ZDOVODNENIE</a:t>
            </a:r>
            <a:r>
              <a:rPr lang="sk-SK" sz="2400" b="1" dirty="0" smtClean="0"/>
              <a:t> </a:t>
            </a:r>
            <a:r>
              <a:rPr lang="sk-SK" sz="24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PROJEKTU VO VZŤAHU K PRIORITÁM OP EVS  </a:t>
            </a:r>
            <a:endParaRPr lang="sk-SK" sz="2400" b="1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pic>
        <p:nvPicPr>
          <p:cNvPr id="14" name="Obrázok 1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995123">
            <a:off x="5599895" y="1628563"/>
            <a:ext cx="6618384" cy="2753287"/>
          </a:xfrm>
          <a:prstGeom prst="rect">
            <a:avLst/>
          </a:prstGeom>
        </p:spPr>
      </p:pic>
      <p:pic>
        <p:nvPicPr>
          <p:cNvPr id="20" name="Obrázok 19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771822">
            <a:off x="6707362" y="-620268"/>
            <a:ext cx="3413844" cy="1617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5273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lokTextu 6"/>
          <p:cNvSpPr txBox="1"/>
          <p:nvPr/>
        </p:nvSpPr>
        <p:spPr>
          <a:xfrm>
            <a:off x="677888" y="5445802"/>
            <a:ext cx="7884368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sk-SK" sz="2400" b="1" dirty="0" err="1" smtClean="0">
                <a:hlinkClick r:id="rId2"/>
              </a:rPr>
              <a:t>gindlovabarbara@gmail.com</a:t>
            </a:r>
            <a:endParaRPr lang="sk-SK" sz="2400" b="1" dirty="0" smtClean="0"/>
          </a:p>
          <a:p>
            <a:pPr algn="r"/>
            <a:r>
              <a:rPr lang="sk-SK" sz="2400" b="1" dirty="0" smtClean="0"/>
              <a:t>0908 333 881</a:t>
            </a:r>
          </a:p>
        </p:txBody>
      </p:sp>
      <p:pic>
        <p:nvPicPr>
          <p:cNvPr id="6" name="Obrázok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9241262">
            <a:off x="3007099" y="885808"/>
            <a:ext cx="5493324" cy="2070896"/>
          </a:xfrm>
          <a:prstGeom prst="rect">
            <a:avLst/>
          </a:prstGeom>
        </p:spPr>
      </p:pic>
      <p:pic>
        <p:nvPicPr>
          <p:cNvPr id="5" name="Obrázok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992264">
            <a:off x="1152832" y="1802598"/>
            <a:ext cx="1807791" cy="3291314"/>
          </a:xfrm>
          <a:prstGeom prst="rect">
            <a:avLst/>
          </a:prstGeom>
        </p:spPr>
      </p:pic>
      <p:pic>
        <p:nvPicPr>
          <p:cNvPr id="8" name="Obrázok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585610">
            <a:off x="1637813" y="-380791"/>
            <a:ext cx="1807791" cy="3291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7391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lokTextu 4"/>
          <p:cNvSpPr txBox="1"/>
          <p:nvPr/>
        </p:nvSpPr>
        <p:spPr>
          <a:xfrm>
            <a:off x="323528" y="188639"/>
            <a:ext cx="6486991" cy="508600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marL="285750" lvl="0" indent="-285750" algn="just">
              <a:buFont typeface="Arial" panose="020B0604020202020204" pitchFamily="34" charset="0"/>
              <a:buChar char="•"/>
            </a:pPr>
            <a:endParaRPr lang="sk-SK" sz="14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1350" b="1" dirty="0"/>
              <a:t>absencia relevantných dát, vedecko – výskumných projektov </a:t>
            </a:r>
            <a:r>
              <a:rPr lang="sk-SK" sz="1350" dirty="0"/>
              <a:t>pre oblasť participatívnej tvorby politík pre systematickú a cielenú činnosť v oblasti a tvorbu strategických dokumentov a politík v oblasti zavádzania participatívneho prístupu tvorby politík do praxe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sk-SK" sz="1350" b="1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sk-SK" sz="1350" b="1" dirty="0"/>
              <a:t>požiadavka budovania kapacít v oblasti zavádzania inovatívnych participatívnych postupov tvorby politík </a:t>
            </a:r>
            <a:r>
              <a:rPr lang="sk-SK" sz="1350" dirty="0"/>
              <a:t>na strane zamestnancov a predstaviteľov inštitúcií a subjektov štátnej správy, zamestnancov a volených predstaviteľov regionálnej územnej samosprávy a miestnej územnej samosprávy (primátori, starostovia, poslanci, odborní zamestnanci), ako ja na strane MNO, širokej verejnosti a občana s využitím informačných, komunikačných kampaní a vzdelávacích programov, ako aj pilotných schém a projektov </a:t>
            </a:r>
          </a:p>
          <a:p>
            <a:pPr lvl="0"/>
            <a:endParaRPr lang="sk-SK" sz="135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sk-SK" sz="1350" b="1" dirty="0"/>
              <a:t>potreba pilotného overenia rôznych modelov participatívnej tvorby politík praxou </a:t>
            </a:r>
            <a:r>
              <a:rPr lang="sk-SK" sz="1350" dirty="0"/>
              <a:t>a vytvorenie predpokladov pre následnú optimalizáciu regulačných/exekutívnych rámcov pre zavádzanie princípov participatívnej tvorby politík na všetkých úrovniach (národná, regionálna, mikroregionálna, lokálna) s prihliadnutím na rôzne segmenty života (napr. životné prostredie, sociálne veci, vzdelávanie, zdravotníctvo)</a:t>
            </a:r>
          </a:p>
          <a:p>
            <a:pPr lvl="0"/>
            <a:endParaRPr lang="sk-SK" sz="135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sk-SK" sz="1350" b="1" dirty="0"/>
              <a:t>požiadavka tvorby strategických dokumentov a politík a presadzovanie pravidiel zapájania verejnosti do tvorby verejných politík </a:t>
            </a:r>
            <a:r>
              <a:rPr lang="sk-SK" sz="1350" dirty="0"/>
              <a:t>- zavádzanie princípov a implementácie postupov participácie do praxe verejnej správy ako kľúčový predpoklad budovania otvorenej verejnej správy </a:t>
            </a:r>
          </a:p>
        </p:txBody>
      </p:sp>
      <p:sp>
        <p:nvSpPr>
          <p:cNvPr id="7" name="BlokTextu 6"/>
          <p:cNvSpPr txBox="1"/>
          <p:nvPr/>
        </p:nvSpPr>
        <p:spPr>
          <a:xfrm>
            <a:off x="0" y="6025362"/>
            <a:ext cx="9144000" cy="7386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endParaRPr lang="sk-SK" b="1" dirty="0" smtClean="0"/>
          </a:p>
          <a:p>
            <a:pPr algn="r"/>
            <a:r>
              <a:rPr lang="sk-SK" sz="24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ZDOVODNENIE</a:t>
            </a:r>
            <a:r>
              <a:rPr lang="sk-SK" sz="2400" b="1" dirty="0" smtClean="0"/>
              <a:t> </a:t>
            </a:r>
            <a:r>
              <a:rPr lang="sk-SK" sz="24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PROJEKTU VO VZŤAHU K NASTAVENIU AKTIVÍT</a:t>
            </a:r>
          </a:p>
        </p:txBody>
      </p:sp>
      <p:pic>
        <p:nvPicPr>
          <p:cNvPr id="14" name="Obrázok 1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548548">
            <a:off x="6625531" y="62153"/>
            <a:ext cx="5036938" cy="3717806"/>
          </a:xfrm>
          <a:prstGeom prst="rect">
            <a:avLst/>
          </a:prstGeom>
        </p:spPr>
      </p:pic>
      <p:pic>
        <p:nvPicPr>
          <p:cNvPr id="16" name="Obrázok 1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9338486">
            <a:off x="6453781" y="4244971"/>
            <a:ext cx="3164663" cy="1427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9967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lokTextu 6"/>
          <p:cNvSpPr txBox="1"/>
          <p:nvPr/>
        </p:nvSpPr>
        <p:spPr>
          <a:xfrm>
            <a:off x="0" y="6025362"/>
            <a:ext cx="9144000" cy="7386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endParaRPr lang="sk-SK" b="1" dirty="0" smtClean="0"/>
          </a:p>
          <a:p>
            <a:pPr algn="r"/>
            <a:r>
              <a:rPr lang="sk-SK" sz="24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SPOSOB REALIZÁCIE </a:t>
            </a:r>
            <a:endParaRPr lang="sk-SK" sz="2400" b="1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" name="Obdĺžnik 1"/>
          <p:cNvSpPr/>
          <p:nvPr/>
        </p:nvSpPr>
        <p:spPr>
          <a:xfrm>
            <a:off x="611560" y="2413338"/>
            <a:ext cx="82089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dirty="0"/>
              <a:t>Projekt sa bude realizovať prostredníctvom dvoch aktivít: </a:t>
            </a:r>
          </a:p>
          <a:p>
            <a:pPr lvl="0"/>
            <a:r>
              <a:rPr lang="sk-SK" b="1" cap="all" dirty="0"/>
              <a:t>Aktivita 1/</a:t>
            </a:r>
            <a:r>
              <a:rPr lang="sk-SK" dirty="0"/>
              <a:t>  </a:t>
            </a:r>
            <a:r>
              <a:rPr lang="sk-SK" b="1" dirty="0"/>
              <a:t>pilotná schéma participatívnej tvorby verejných politík</a:t>
            </a:r>
            <a:endParaRPr lang="sk-SK" dirty="0"/>
          </a:p>
          <a:p>
            <a:pPr lvl="0"/>
            <a:r>
              <a:rPr lang="sk-SK" b="1" cap="all" dirty="0"/>
              <a:t>Aktivita 2/</a:t>
            </a:r>
            <a:r>
              <a:rPr lang="sk-SK" dirty="0"/>
              <a:t> </a:t>
            </a:r>
            <a:r>
              <a:rPr lang="sk-SK" b="1" dirty="0"/>
              <a:t>analytická, metodická a legislatívna podpora zavádzania participatívnej tvorby politík do praxe </a:t>
            </a:r>
            <a:endParaRPr lang="sk-SK" dirty="0"/>
          </a:p>
        </p:txBody>
      </p:sp>
      <p:pic>
        <p:nvPicPr>
          <p:cNvPr id="6" name="Obrázok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890919">
            <a:off x="4192797" y="4074465"/>
            <a:ext cx="4830199" cy="1447052"/>
          </a:xfrm>
          <a:prstGeom prst="rect">
            <a:avLst/>
          </a:prstGeom>
        </p:spPr>
      </p:pic>
      <p:pic>
        <p:nvPicPr>
          <p:cNvPr id="8" name="Obrázok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327372">
            <a:off x="470291" y="4703503"/>
            <a:ext cx="4830199" cy="1447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5295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lokTextu 6"/>
          <p:cNvSpPr txBox="1"/>
          <p:nvPr/>
        </p:nvSpPr>
        <p:spPr>
          <a:xfrm>
            <a:off x="0" y="6025362"/>
            <a:ext cx="9144000" cy="7386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endParaRPr lang="sk-SK" b="1" dirty="0" smtClean="0"/>
          </a:p>
          <a:p>
            <a:pPr algn="r"/>
            <a:r>
              <a:rPr lang="sk-SK" sz="24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SPOSOB REALIZÁCIE / AKTIVITY PROJEKTU </a:t>
            </a:r>
            <a:endParaRPr lang="sk-SK" sz="2400" b="1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" name="Obdĺžnik 1"/>
          <p:cNvSpPr/>
          <p:nvPr/>
        </p:nvSpPr>
        <p:spPr>
          <a:xfrm>
            <a:off x="323528" y="692696"/>
            <a:ext cx="8496944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dirty="0"/>
              <a:t>Projekt sa bude realizovať prostredníctvom dvoch aktivít: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k-SK" sz="2000" b="1" cap="all" dirty="0"/>
              <a:t>Aktivita 1/</a:t>
            </a:r>
            <a:r>
              <a:rPr lang="sk-SK" sz="2000" dirty="0"/>
              <a:t>  </a:t>
            </a:r>
            <a:r>
              <a:rPr lang="sk-SK" sz="2000" b="1" dirty="0"/>
              <a:t>pilotná schéma participatívnej tvorby verejných politík</a:t>
            </a:r>
            <a:endParaRPr lang="sk-SK" sz="20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k-SK" sz="2000" b="1" cap="all" dirty="0"/>
              <a:t>Aktivita 2/</a:t>
            </a:r>
            <a:r>
              <a:rPr lang="sk-SK" sz="2000" dirty="0"/>
              <a:t> </a:t>
            </a:r>
            <a:r>
              <a:rPr lang="sk-SK" sz="2000" b="1" dirty="0"/>
              <a:t>analytická, metodická a legislatívna podpora zavádzania participatívnej tvorby politík do praxe </a:t>
            </a:r>
            <a:endParaRPr lang="sk-SK" sz="2000" b="1" dirty="0" smtClean="0"/>
          </a:p>
          <a:p>
            <a:pPr lvl="0"/>
            <a:endParaRPr lang="sk-SK" b="1" dirty="0" smtClean="0"/>
          </a:p>
          <a:p>
            <a:r>
              <a:rPr lang="sk-SK" dirty="0" smtClean="0"/>
              <a:t>Kombináciou dvoch kľúčových aktivít projektu (pracovne identifikované ako praktická a teoretická časť realizácie reformného zámeru) bude zabezpečený synergický efekt zhodnotenia nadobudnutého know-how, skúseností, postojov a výsledkov projektu, ako aj praktické a teoretické zúročenie nadobudnutých výstupov, zručností a inovatívnych postupov.  </a:t>
            </a:r>
          </a:p>
          <a:p>
            <a:pPr lvl="0"/>
            <a:endParaRPr lang="sk-SK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k-SK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 smtClean="0"/>
              <a:t>projekt </a:t>
            </a:r>
            <a:r>
              <a:rPr lang="sk-SK" dirty="0"/>
              <a:t>zabezpečuje účasť spolupracujúcich subjektov z prostredia MNO a verejnej správy prostredníctvom priameho zapojenia a  odbornej spolupráce ÚSV ROS </a:t>
            </a:r>
            <a:endParaRPr lang="sk-SK" dirty="0" smtClean="0"/>
          </a:p>
          <a:p>
            <a:r>
              <a:rPr lang="sk-SK" dirty="0" smtClean="0"/>
              <a:t>     s </a:t>
            </a:r>
            <a:r>
              <a:rPr lang="sk-SK" dirty="0"/>
              <a:t>vybranými </a:t>
            </a:r>
            <a:r>
              <a:rPr lang="sk-SK" dirty="0" smtClean="0"/>
              <a:t>expertmi</a:t>
            </a:r>
            <a:endParaRPr lang="sk-SK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/>
              <a:t>s</a:t>
            </a:r>
            <a:r>
              <a:rPr lang="sk-SK" dirty="0" smtClean="0"/>
              <a:t>pôsob zapojenia subjektov z VS a MNO bude realizované formou Memoranda o spolupráci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/>
              <a:t>k</a:t>
            </a:r>
            <a:r>
              <a:rPr lang="sk-SK" dirty="0" smtClean="0"/>
              <a:t>ľúčovým kritériom bude pomer obyvateľstva, pretože sa </a:t>
            </a:r>
            <a:r>
              <a:rPr lang="sk-SK" dirty="0"/>
              <a:t>nedá priamo identifikovať dopad pôsobenia cieľovej skupiny </a:t>
            </a:r>
            <a:r>
              <a:rPr lang="sk-SK" dirty="0" smtClean="0"/>
              <a:t>a výstupov projektu podľa regiónov </a:t>
            </a:r>
            <a:endParaRPr lang="sk-SK" dirty="0"/>
          </a:p>
        </p:txBody>
      </p:sp>
      <p:pic>
        <p:nvPicPr>
          <p:cNvPr id="12" name="Obrázok 1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890919">
            <a:off x="8393299" y="345163"/>
            <a:ext cx="1262138" cy="1617813"/>
          </a:xfrm>
          <a:prstGeom prst="rect">
            <a:avLst/>
          </a:prstGeom>
        </p:spPr>
      </p:pic>
      <p:pic>
        <p:nvPicPr>
          <p:cNvPr id="15" name="Obrázok 1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621238">
            <a:off x="-193740" y="5869377"/>
            <a:ext cx="1262138" cy="1617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9159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lokTextu 6"/>
          <p:cNvSpPr txBox="1"/>
          <p:nvPr/>
        </p:nvSpPr>
        <p:spPr>
          <a:xfrm>
            <a:off x="323528" y="6025362"/>
            <a:ext cx="8820472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sk-SK" sz="2400" b="1" dirty="0" smtClean="0"/>
              <a:t>AKTIVITA 1/  </a:t>
            </a:r>
          </a:p>
          <a:p>
            <a:pPr algn="r"/>
            <a:r>
              <a:rPr lang="sk-SK" sz="2400" b="1" dirty="0" smtClean="0"/>
              <a:t>pilotná schéma participatívnej tvorby verejných politík</a:t>
            </a:r>
            <a:endParaRPr lang="sk-SK" sz="2400" b="1" dirty="0"/>
          </a:p>
        </p:txBody>
      </p:sp>
      <p:sp>
        <p:nvSpPr>
          <p:cNvPr id="2" name="Obdĺžnik 1"/>
          <p:cNvSpPr/>
          <p:nvPr/>
        </p:nvSpPr>
        <p:spPr>
          <a:xfrm>
            <a:off x="179512" y="188640"/>
            <a:ext cx="864096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2000" b="1" dirty="0"/>
              <a:t>p</a:t>
            </a:r>
            <a:r>
              <a:rPr lang="sk-SK" sz="2000" b="1" dirty="0" smtClean="0"/>
              <a:t>ilotná schéma = 12 pilotných projektov = 4 úrovne realizácie pilotných projektov   </a:t>
            </a:r>
          </a:p>
          <a:p>
            <a:endParaRPr lang="sk-SK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1600" b="1" dirty="0" smtClean="0"/>
              <a:t>národná </a:t>
            </a:r>
            <a:r>
              <a:rPr lang="sk-SK" sz="1600" b="1" dirty="0"/>
              <a:t>úroveň </a:t>
            </a:r>
            <a:r>
              <a:rPr lang="sk-SK" sz="1600" b="1" dirty="0" smtClean="0"/>
              <a:t>– 2 projekty</a:t>
            </a:r>
            <a:r>
              <a:rPr lang="sk-SK" sz="1600" dirty="0" smtClean="0"/>
              <a:t> </a:t>
            </a:r>
          </a:p>
          <a:p>
            <a:pPr lvl="2"/>
            <a:r>
              <a:rPr lang="sk-SK" sz="1600" dirty="0" smtClean="0"/>
              <a:t>Asociácie </a:t>
            </a:r>
            <a:r>
              <a:rPr lang="sk-SK" sz="1600" dirty="0"/>
              <a:t>na ochranu práv pacienta </a:t>
            </a:r>
            <a:r>
              <a:rPr lang="sk-SK" sz="1600" dirty="0" smtClean="0"/>
              <a:t>/ MZ SR</a:t>
            </a:r>
          </a:p>
          <a:p>
            <a:pPr lvl="2"/>
            <a:r>
              <a:rPr lang="sk-SK" sz="1600" dirty="0" smtClean="0"/>
              <a:t>Rada mládeže Slovenska / MŠVVaŠ SR</a:t>
            </a:r>
            <a:endParaRPr lang="sk-SK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1600" b="1" dirty="0" smtClean="0"/>
              <a:t>regionálna </a:t>
            </a:r>
            <a:r>
              <a:rPr lang="sk-SK" sz="1600" b="1" dirty="0"/>
              <a:t>úroveň </a:t>
            </a:r>
            <a:r>
              <a:rPr lang="sk-SK" sz="1600" b="1" dirty="0" smtClean="0"/>
              <a:t>– 2 projekty </a:t>
            </a:r>
          </a:p>
          <a:p>
            <a:r>
              <a:rPr lang="sk-SK" sz="1600" dirty="0"/>
              <a:t>	 </a:t>
            </a:r>
            <a:r>
              <a:rPr lang="sk-SK" sz="1600" dirty="0" smtClean="0"/>
              <a:t>občianske združenie </a:t>
            </a:r>
            <a:r>
              <a:rPr lang="sk-SK" sz="1600" dirty="0"/>
              <a:t>Špirála </a:t>
            </a:r>
            <a:r>
              <a:rPr lang="sk-SK" sz="1600" dirty="0" smtClean="0"/>
              <a:t>/ Trenčiansky samosprávny kraj</a:t>
            </a:r>
          </a:p>
          <a:p>
            <a:r>
              <a:rPr lang="sk-SK" sz="1600" dirty="0"/>
              <a:t>	 Združenia na pomoc ľuďom s mentálnym postihnutím </a:t>
            </a:r>
            <a:r>
              <a:rPr lang="sk-SK" sz="1600" dirty="0" smtClean="0"/>
              <a:t>/ Bratislavský </a:t>
            </a:r>
            <a:r>
              <a:rPr lang="sk-SK" sz="1600" dirty="0"/>
              <a:t>samosprávny </a:t>
            </a:r>
            <a:r>
              <a:rPr lang="sk-SK" sz="1600" dirty="0" smtClean="0"/>
              <a:t>kraj </a:t>
            </a:r>
            <a:endParaRPr lang="sk-SK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1600" b="1" dirty="0" smtClean="0"/>
              <a:t>mikroregionálna úroveň – 2 projekty </a:t>
            </a:r>
          </a:p>
          <a:p>
            <a:r>
              <a:rPr lang="sk-SK" sz="1600" b="1" dirty="0"/>
              <a:t>	</a:t>
            </a:r>
            <a:r>
              <a:rPr lang="sk-SK" sz="1600" dirty="0" smtClean="0"/>
              <a:t>Centrum antropologických štúdií / obce Spišský Hrhov, Doľany, Domanovce, </a:t>
            </a:r>
          </a:p>
          <a:p>
            <a:r>
              <a:rPr lang="sk-SK" sz="1600" dirty="0"/>
              <a:t>	</a:t>
            </a:r>
            <a:r>
              <a:rPr lang="sk-SK" sz="1600" dirty="0" smtClean="0"/>
              <a:t>Klčov, Nemešany, Baldovce, Buglovce </a:t>
            </a:r>
            <a:r>
              <a:rPr lang="sk-SK" sz="1600" dirty="0"/>
              <a:t>(</a:t>
            </a:r>
            <a:r>
              <a:rPr lang="sk-SK" sz="1600" dirty="0" err="1"/>
              <a:t>klaster</a:t>
            </a:r>
            <a:r>
              <a:rPr lang="sk-SK" sz="1600" dirty="0"/>
              <a:t> obcí Spiša)</a:t>
            </a:r>
          </a:p>
          <a:p>
            <a:pPr lvl="2"/>
            <a:r>
              <a:rPr lang="sk-SK" sz="1600" dirty="0" smtClean="0"/>
              <a:t>Centrum </a:t>
            </a:r>
            <a:r>
              <a:rPr lang="sk-SK" sz="1600" dirty="0"/>
              <a:t>pre výskum etnicity a kultúry / mesto Svidník a obce z OZ Dukla</a:t>
            </a:r>
          </a:p>
          <a:p>
            <a:pPr lvl="2"/>
            <a:r>
              <a:rPr lang="sk-SK" sz="1600" dirty="0" smtClean="0"/>
              <a:t>  </a:t>
            </a:r>
            <a:r>
              <a:rPr lang="sk-SK" sz="1600" dirty="0"/>
              <a:t> </a:t>
            </a:r>
            <a:endParaRPr lang="sk-SK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1600" b="1" dirty="0" smtClean="0"/>
              <a:t>lokálna úroveň – 6 projektov (z</a:t>
            </a:r>
            <a:r>
              <a:rPr lang="sk-SK" sz="1600" b="1" dirty="0"/>
              <a:t> toho </a:t>
            </a:r>
            <a:r>
              <a:rPr lang="sk-SK" sz="1600" b="1" dirty="0" smtClean="0"/>
              <a:t>5 </a:t>
            </a:r>
            <a:r>
              <a:rPr lang="sk-SK" sz="1600" b="1" dirty="0"/>
              <a:t>miest a 1 </a:t>
            </a:r>
            <a:r>
              <a:rPr lang="sk-SK" sz="1600" b="1" dirty="0" smtClean="0"/>
              <a:t>obec) </a:t>
            </a:r>
          </a:p>
          <a:p>
            <a:r>
              <a:rPr lang="sk-SK" sz="1600" dirty="0"/>
              <a:t>	</a:t>
            </a:r>
            <a:r>
              <a:rPr lang="sk-SK" sz="1600" dirty="0" smtClean="0"/>
              <a:t>Priatelia </a:t>
            </a:r>
            <a:r>
              <a:rPr lang="sk-SK" sz="1600" dirty="0"/>
              <a:t>Zeme </a:t>
            </a:r>
            <a:r>
              <a:rPr lang="sk-SK" sz="1600" dirty="0" smtClean="0"/>
              <a:t>/ mesto </a:t>
            </a:r>
            <a:r>
              <a:rPr lang="sk-SK" sz="1600" dirty="0"/>
              <a:t>Partizánske </a:t>
            </a:r>
            <a:endParaRPr lang="sk-SK" sz="1600" dirty="0" smtClean="0"/>
          </a:p>
          <a:p>
            <a:r>
              <a:rPr lang="sk-SK" sz="1600" dirty="0" smtClean="0"/>
              <a:t>	občianske združenie </a:t>
            </a:r>
            <a:r>
              <a:rPr lang="sk-SK" sz="1600" dirty="0"/>
              <a:t>Utópia </a:t>
            </a:r>
            <a:r>
              <a:rPr lang="sk-SK" sz="1600" dirty="0" smtClean="0"/>
              <a:t>/ mesto Trnava</a:t>
            </a:r>
          </a:p>
          <a:p>
            <a:r>
              <a:rPr lang="sk-SK" sz="1600" dirty="0" smtClean="0"/>
              <a:t>	Únia </a:t>
            </a:r>
            <a:r>
              <a:rPr lang="sk-SK" sz="1600" dirty="0"/>
              <a:t>nevidiacich a slabozrakých Slovenska </a:t>
            </a:r>
            <a:r>
              <a:rPr lang="sk-SK" sz="1600" dirty="0" smtClean="0"/>
              <a:t>/ mesto Nitra</a:t>
            </a:r>
          </a:p>
          <a:p>
            <a:r>
              <a:rPr lang="sk-SK" sz="1600" dirty="0" smtClean="0"/>
              <a:t>	Inštitút </a:t>
            </a:r>
            <a:r>
              <a:rPr lang="sk-SK" sz="1600" dirty="0"/>
              <a:t>pre dobre spravovanú spoločnosť (SGI) </a:t>
            </a:r>
            <a:r>
              <a:rPr lang="sk-SK" sz="1600" dirty="0" smtClean="0"/>
              <a:t>/ hlavné mesto Bratislava</a:t>
            </a:r>
          </a:p>
          <a:p>
            <a:r>
              <a:rPr lang="sk-SK" sz="1600" dirty="0" smtClean="0"/>
              <a:t>	Nadácia </a:t>
            </a:r>
            <a:r>
              <a:rPr lang="sk-SK" sz="1600" dirty="0"/>
              <a:t>Ekopolis </a:t>
            </a:r>
            <a:r>
              <a:rPr lang="sk-SK" sz="1600" dirty="0" smtClean="0"/>
              <a:t>/ mesto </a:t>
            </a:r>
            <a:r>
              <a:rPr lang="sk-SK" sz="1600" dirty="0"/>
              <a:t>Banská </a:t>
            </a:r>
            <a:r>
              <a:rPr lang="sk-SK" sz="1600" dirty="0" smtClean="0"/>
              <a:t>Bystrica</a:t>
            </a:r>
          </a:p>
          <a:p>
            <a:pPr marL="0" lvl="1"/>
            <a:r>
              <a:rPr lang="sk-SK" sz="1600" dirty="0" smtClean="0"/>
              <a:t>	Rómsky inštitút / obec </a:t>
            </a:r>
            <a:r>
              <a:rPr lang="sk-SK" sz="1600" dirty="0"/>
              <a:t>Markušovce </a:t>
            </a:r>
          </a:p>
          <a:p>
            <a:endParaRPr lang="sk-SK" sz="1400" dirty="0"/>
          </a:p>
          <a:p>
            <a:r>
              <a:rPr lang="sk-SK" sz="1400" dirty="0" smtClean="0"/>
              <a:t>Pilotné </a:t>
            </a:r>
            <a:r>
              <a:rPr lang="sk-SK" sz="1400" dirty="0"/>
              <a:t>projekty, spolupracujúce subjekty a experti, kľúčové témy a segmenty boli vybrané na základe vyhodnotenia verejnej Výzvy na predkladanie projektových zámerov na výber pilotných projektov tvorby verejných politík v rámci realizácie národného projektu ÚSV ROS. </a:t>
            </a:r>
          </a:p>
        </p:txBody>
      </p:sp>
      <p:pic>
        <p:nvPicPr>
          <p:cNvPr id="5" name="Obrázok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37178">
            <a:off x="8275333" y="2416726"/>
            <a:ext cx="1882365" cy="3545781"/>
          </a:xfrm>
          <a:prstGeom prst="rect">
            <a:avLst/>
          </a:prstGeom>
        </p:spPr>
      </p:pic>
      <p:pic>
        <p:nvPicPr>
          <p:cNvPr id="6" name="Obrázok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771822">
            <a:off x="7437078" y="-259032"/>
            <a:ext cx="3413844" cy="1617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206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lokTextu 6"/>
          <p:cNvSpPr txBox="1"/>
          <p:nvPr/>
        </p:nvSpPr>
        <p:spPr>
          <a:xfrm>
            <a:off x="19539" y="6025362"/>
            <a:ext cx="914400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sk-SK" sz="2400" b="1" dirty="0" smtClean="0"/>
              <a:t>AKTIVITA 1/  </a:t>
            </a:r>
          </a:p>
          <a:p>
            <a:pPr algn="r"/>
            <a:r>
              <a:rPr lang="sk-SK" sz="2400" b="1" dirty="0" smtClean="0"/>
              <a:t>pilotná schéma participatívnej tvorby verejných politík</a:t>
            </a:r>
            <a:endParaRPr lang="sk-SK" sz="2400" b="1" dirty="0"/>
          </a:p>
        </p:txBody>
      </p:sp>
      <p:sp>
        <p:nvSpPr>
          <p:cNvPr id="2" name="Obdĺžnik 1"/>
          <p:cNvSpPr/>
          <p:nvPr/>
        </p:nvSpPr>
        <p:spPr>
          <a:xfrm>
            <a:off x="179512" y="188640"/>
            <a:ext cx="864096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2000" b="1" dirty="0" smtClean="0"/>
              <a:t>pilotná schéma = 12 pilotných projektov = 9  oblastí/ segmentov</a:t>
            </a:r>
          </a:p>
        </p:txBody>
      </p:sp>
      <p:pic>
        <p:nvPicPr>
          <p:cNvPr id="5" name="Obrázok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890919">
            <a:off x="-792762" y="5207032"/>
            <a:ext cx="2448603" cy="2467657"/>
          </a:xfrm>
          <a:prstGeom prst="rect">
            <a:avLst/>
          </a:prstGeom>
        </p:spPr>
      </p:pic>
      <p:sp>
        <p:nvSpPr>
          <p:cNvPr id="3" name="Obdĺžnik 2"/>
          <p:cNvSpPr/>
          <p:nvPr/>
        </p:nvSpPr>
        <p:spPr>
          <a:xfrm>
            <a:off x="251519" y="980728"/>
            <a:ext cx="8496945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sk-SK" sz="2000" dirty="0" smtClean="0"/>
              <a:t>odpadové hospodárstvo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k-SK" sz="2000" dirty="0" smtClean="0"/>
              <a:t>environmentálna výchova, vzdelávanie a osveta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k-SK" sz="2000" dirty="0" smtClean="0"/>
              <a:t>využívanie verejných priestorov a plôch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k-SK" sz="2000" dirty="0" smtClean="0"/>
              <a:t>transparentnosť výkonu samosprávy (s použitím otvorených dát, participatívneho rozpočtu a participatívneho plánovania)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k-SK" sz="2000" dirty="0" smtClean="0"/>
              <a:t>integrácia a sociálna inklúzia (3 projekty s dôrazom na rôzne cieľové skupiny: marginalizované rómske komunity a osoby ohrozené chudobou a sociálnym vylúčením, ľudia s mentálnym postihnutím, sluchovo postihnutí, zraniteľné skupiny, štátni príslušníci </a:t>
            </a:r>
            <a:r>
              <a:rPr lang="sk-SK" sz="2000" dirty="0"/>
              <a:t>tretích krajín a </a:t>
            </a:r>
            <a:r>
              <a:rPr lang="sk-SK" sz="2000" dirty="0" smtClean="0"/>
              <a:t>imigrantov)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k-SK" sz="2000" dirty="0" smtClean="0"/>
              <a:t>trvalo udržateľná mobilita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k-SK" sz="2000" dirty="0" smtClean="0"/>
              <a:t>sociálny a ekonomický rozvoj spolupracujúcich obcí a medziobecná spolupráca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k-SK" sz="2000" dirty="0" smtClean="0"/>
              <a:t>zdravotná starostlivosť - stratégia dlhodobej starostlivosti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k-SK" sz="2000" dirty="0" smtClean="0"/>
              <a:t>rozvoj práce s mládežou </a:t>
            </a:r>
          </a:p>
        </p:txBody>
      </p:sp>
      <p:pic>
        <p:nvPicPr>
          <p:cNvPr id="8" name="Obrázok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948092">
            <a:off x="8090316" y="-1203"/>
            <a:ext cx="1460312" cy="2502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3974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lokTextu 6"/>
          <p:cNvSpPr txBox="1"/>
          <p:nvPr/>
        </p:nvSpPr>
        <p:spPr>
          <a:xfrm>
            <a:off x="0" y="6025362"/>
            <a:ext cx="914400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sk-SK" sz="2400" b="1" dirty="0" smtClean="0"/>
              <a:t>AKTIVITA </a:t>
            </a:r>
            <a:r>
              <a:rPr lang="sk-SK" sz="2400" b="1" dirty="0"/>
              <a:t>1/  </a:t>
            </a:r>
            <a:endParaRPr lang="sk-SK" sz="2400" b="1" dirty="0" smtClean="0"/>
          </a:p>
          <a:p>
            <a:pPr algn="r"/>
            <a:r>
              <a:rPr lang="sk-SK" sz="2400" b="1" dirty="0" smtClean="0"/>
              <a:t>pilotná </a:t>
            </a:r>
            <a:r>
              <a:rPr lang="sk-SK" sz="2400" b="1" dirty="0"/>
              <a:t>schéma participatívnej tvorby verejných politík</a:t>
            </a:r>
          </a:p>
        </p:txBody>
      </p:sp>
      <p:pic>
        <p:nvPicPr>
          <p:cNvPr id="5" name="Obrázok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070844">
            <a:off x="6412668" y="685508"/>
            <a:ext cx="5036938" cy="2753287"/>
          </a:xfrm>
          <a:prstGeom prst="rect">
            <a:avLst/>
          </a:prstGeom>
        </p:spPr>
      </p:pic>
      <p:sp>
        <p:nvSpPr>
          <p:cNvPr id="3" name="Obdĺžnik 2"/>
          <p:cNvSpPr/>
          <p:nvPr/>
        </p:nvSpPr>
        <p:spPr>
          <a:xfrm>
            <a:off x="251519" y="188640"/>
            <a:ext cx="7632849" cy="615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2400" b="1" dirty="0" smtClean="0"/>
              <a:t>základná štruktúra činností/podaktivít pre pilotné projekty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k-SK" sz="2000" dirty="0" smtClean="0"/>
              <a:t>rozhodnutie o participatívnej tvorbe verejnej politiky – partnerstvo subjektov USV ROS, subjektov VS a MNO a ďalších relevantných aktérov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k-SK" sz="2000" dirty="0" smtClean="0"/>
              <a:t>analytické práce (identifikácia aktérov, tém, problémov, existujúcich politík, relevantných legislatívnych a právnych predpisov, záujmov zainteresovaných skupín, možných konfliktov)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k-SK" sz="2000" dirty="0" smtClean="0"/>
              <a:t>informovanie verejnosti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k-SK" sz="2000" dirty="0" smtClean="0"/>
              <a:t>zapojenie zainteresovaných skupín a občanov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k-SK" sz="2000" dirty="0" smtClean="0"/>
              <a:t>participačné aktivity vrátane realizácie podporných informačných kampaní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k-SK" sz="2000" dirty="0" smtClean="0"/>
              <a:t>príprava a tvorba návrhov politík, strategických dokumentov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k-SK" sz="2000" dirty="0" smtClean="0"/>
              <a:t>schvaľovanie a zavádzanie politík do praxe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k-SK" sz="2000" dirty="0" smtClean="0"/>
              <a:t>záverečná konferencia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k-SK" sz="2000" dirty="0" smtClean="0"/>
              <a:t>podporné podaktivity pre pilotnú schému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k-SK" sz="1400" dirty="0"/>
              <a:t>medializácia priebehu aktivity, realizácia podporných informačných kampaní a priebežná disseminácia výsledkov a výstupov z projektu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k-SK" sz="1400" dirty="0"/>
              <a:t>spracovanie prípadových štúdií k jednotlivým pilotným projektom a vytvorenie, vydanie,  šírenie participatívnej príručky s príkladmi dobrej/zlej praxe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k-SK" sz="1400" dirty="0"/>
              <a:t>záverečná konferencia k pilotnej schéme</a:t>
            </a:r>
          </a:p>
          <a:p>
            <a:r>
              <a:rPr lang="sk-SK" sz="2000" dirty="0" smtClean="0"/>
              <a:t> </a:t>
            </a:r>
          </a:p>
        </p:txBody>
      </p:sp>
      <p:pic>
        <p:nvPicPr>
          <p:cNvPr id="8" name="Obrázok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25747">
            <a:off x="7873826" y="3943978"/>
            <a:ext cx="2449467" cy="1278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8140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lokTextu 6"/>
          <p:cNvSpPr txBox="1"/>
          <p:nvPr/>
        </p:nvSpPr>
        <p:spPr>
          <a:xfrm>
            <a:off x="179512" y="5589240"/>
            <a:ext cx="8964488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 algn="r"/>
            <a:r>
              <a:rPr lang="sk-SK" sz="2400" b="1" cap="all" dirty="0" smtClean="0"/>
              <a:t>Aktivita </a:t>
            </a:r>
            <a:r>
              <a:rPr lang="sk-SK" sz="2400" b="1" cap="all" dirty="0"/>
              <a:t>2/</a:t>
            </a:r>
            <a:r>
              <a:rPr lang="sk-SK" sz="2400" dirty="0"/>
              <a:t> </a:t>
            </a:r>
            <a:endParaRPr lang="sk-SK" sz="2400" dirty="0" smtClean="0"/>
          </a:p>
          <a:p>
            <a:pPr lvl="0" algn="r"/>
            <a:r>
              <a:rPr lang="sk-SK" sz="2400" b="1" dirty="0" smtClean="0"/>
              <a:t>analytická</a:t>
            </a:r>
            <a:r>
              <a:rPr lang="sk-SK" sz="2400" b="1" dirty="0"/>
              <a:t>, metodická a legislatívna podpora zavádzania participatívnej tvorby politík do praxe </a:t>
            </a:r>
            <a:endParaRPr lang="sk-SK" sz="2400" dirty="0"/>
          </a:p>
        </p:txBody>
      </p:sp>
      <p:pic>
        <p:nvPicPr>
          <p:cNvPr id="5" name="Obrázok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890919">
            <a:off x="6277901" y="-513430"/>
            <a:ext cx="4043279" cy="4356469"/>
          </a:xfrm>
          <a:prstGeom prst="rect">
            <a:avLst/>
          </a:prstGeom>
        </p:spPr>
      </p:pic>
      <p:sp>
        <p:nvSpPr>
          <p:cNvPr id="3" name="Obdĺžnik 2"/>
          <p:cNvSpPr/>
          <p:nvPr/>
        </p:nvSpPr>
        <p:spPr>
          <a:xfrm>
            <a:off x="251520" y="2274838"/>
            <a:ext cx="741682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sk-SK" b="1" dirty="0" smtClean="0"/>
              <a:t>Základná štruktúra činností/podaktivít pre Aktivitu 2 </a:t>
            </a:r>
          </a:p>
          <a:p>
            <a:pPr marL="800100" lvl="1" indent="-342900">
              <a:buFont typeface="+mj-lt"/>
              <a:buAutoNum type="arabicPeriod"/>
            </a:pPr>
            <a:r>
              <a:rPr lang="sk-SK" b="1" dirty="0" smtClean="0"/>
              <a:t>Analýza </a:t>
            </a:r>
            <a:r>
              <a:rPr lang="sk-SK" b="1" dirty="0"/>
              <a:t>stavu a možností participácie  </a:t>
            </a:r>
            <a:endParaRPr lang="sk-SK" sz="1600" dirty="0"/>
          </a:p>
          <a:p>
            <a:pPr marL="800100" lvl="1" indent="-342900">
              <a:buFont typeface="+mj-lt"/>
              <a:buAutoNum type="arabicPeriod"/>
            </a:pPr>
            <a:r>
              <a:rPr lang="sk-SK" b="1" dirty="0"/>
              <a:t>Vytvorenie metodických rámcov procesu participácie </a:t>
            </a:r>
            <a:endParaRPr lang="sk-SK" sz="1600" dirty="0"/>
          </a:p>
          <a:p>
            <a:pPr marL="800100" lvl="1" indent="-342900">
              <a:buFont typeface="+mj-lt"/>
              <a:buAutoNum type="arabicPeriod"/>
            </a:pPr>
            <a:r>
              <a:rPr lang="sk-SK" b="1" dirty="0"/>
              <a:t>Budovanie kapacít pre zavádzanie inovatívnych postupov tvorby politík </a:t>
            </a:r>
            <a:endParaRPr lang="sk-SK" sz="1600" dirty="0"/>
          </a:p>
          <a:p>
            <a:pPr marL="800100" lvl="1" indent="-342900">
              <a:buFont typeface="+mj-lt"/>
              <a:buAutoNum type="arabicPeriod"/>
            </a:pPr>
            <a:r>
              <a:rPr lang="sk-SK" b="1" dirty="0"/>
              <a:t>Presadzovanie princípov participácie v tvorbe a implementácii verejných politík</a:t>
            </a:r>
            <a:endParaRPr lang="sk-SK" sz="1600" dirty="0"/>
          </a:p>
        </p:txBody>
      </p:sp>
      <p:pic>
        <p:nvPicPr>
          <p:cNvPr id="6" name="Obrázok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227086">
            <a:off x="-2542048" y="4011169"/>
            <a:ext cx="4043279" cy="4356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183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240442194E81441B202D6BF47FB1073" ma:contentTypeVersion="0" ma:contentTypeDescription="Umožňuje vytvoriť nový dokument." ma:contentTypeScope="" ma:versionID="c52dbdecfee6270b5fcc5f30c56cc7ce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dc03bc20b3b442f8046c3eea305e142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7535ACE-71D1-401C-B994-BA1C026CB462}">
  <ds:schemaRefs>
    <ds:schemaRef ds:uri="http://purl.org/dc/terms/"/>
    <ds:schemaRef ds:uri="http://purl.org/dc/dcmitype/"/>
    <ds:schemaRef ds:uri="http://www.w3.org/XML/1998/namespace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47930AF8-B795-4990-94A0-4D15B6FBC67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3685CB0-44EA-44E6-8308-A9122CD3CD1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520</TotalTime>
  <Words>1090</Words>
  <Application>Microsoft Office PowerPoint</Application>
  <PresentationFormat>Prezentácia na obrazovke (4:3)</PresentationFormat>
  <Paragraphs>241</Paragraphs>
  <Slides>20</Slides>
  <Notes>5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20</vt:i4>
      </vt:variant>
    </vt:vector>
  </HeadingPairs>
  <TitlesOfParts>
    <vt:vector size="21" baseType="lpstr">
      <vt:lpstr>Motív Office</vt:lpstr>
      <vt:lpstr>NÁrodný projekt ÚSV ROS Názov projektu: Podpora partnerstva a dialógu medzi verejnou správou, občanmi a mimovládnymi neziskovými organizáciami na národnej, regionálnej, mikroregionálnej a lokálnej úrovni v oblasti participatívnej tvorby verejných politík 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NÁrodný projekt ÚSV ROS Názov projektu: Podpora partnerstva a dialógu medzi verejnou správou, občanmi a mimovládnymi neziskovými organizáciami na národnej, regionálnej, mikroregionálnej a lokálnej úrovni v oblasti participatívnej tvorby verejných politík</dc:title>
  <dc:creator>user</dc:creator>
  <cp:lastModifiedBy>Iveta Ferčíková</cp:lastModifiedBy>
  <cp:revision>35</cp:revision>
  <dcterms:created xsi:type="dcterms:W3CDTF">2016-03-01T21:37:09Z</dcterms:created>
  <dcterms:modified xsi:type="dcterms:W3CDTF">2016-08-25T13:04:51Z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0x0101008240442194E81441B202D6BF47FB1073</vt:lpwstr>
  </property>
</Properties>
</file>