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7" r:id="rId17"/>
    <p:sldId id="278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B71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10" d="100"/>
          <a:sy n="110" d="100"/>
        </p:scale>
        <p:origin x="-92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5BE47-338C-4988-BEE0-E8FA057C12B6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5F89-D88E-4AEA-85A1-D4C33B49E0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86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5F89-D88E-4AEA-85A1-D4C33B49E0E5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7869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5F89-D88E-4AEA-85A1-D4C33B49E0E5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472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5F89-D88E-4AEA-85A1-D4C33B49E0E5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472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5F89-D88E-4AEA-85A1-D4C33B49E0E5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472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5F89-D88E-4AEA-85A1-D4C33B49E0E5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472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377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57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396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68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054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953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3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58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58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598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486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032BE-6689-4D96-92B7-0A59E5EE3CB4}" type="datetimeFigureOut">
              <a:rPr lang="sk-SK" smtClean="0"/>
              <a:t>25. 8. 2016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4304-F7A9-4ECD-8A20-221FD84DF1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02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gindlovabarbara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153392"/>
            <a:ext cx="7772400" cy="1931792"/>
          </a:xfrm>
        </p:spPr>
        <p:txBody>
          <a:bodyPr>
            <a:normAutofit fontScale="90000"/>
          </a:bodyPr>
          <a:lstStyle/>
          <a:p>
            <a:r>
              <a:rPr lang="sk-SK" sz="2400" b="1" cap="all" dirty="0" smtClean="0"/>
              <a:t>NÁrodný </a:t>
            </a:r>
            <a:r>
              <a:rPr lang="sk-SK" sz="2400" b="1" cap="all" dirty="0"/>
              <a:t>projekt ÚSV ROS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b="1" dirty="0"/>
              <a:t>Názov projektu: </a:t>
            </a:r>
            <a:r>
              <a:rPr lang="sk-SK" sz="2000" dirty="0"/>
              <a:t>Podpora partnerstva a dialógu medzi verejnou správou, občanmi a mimovládnymi neziskovými organizáciami na národnej, </a:t>
            </a:r>
            <a:r>
              <a:rPr lang="sk-SK" sz="2000" dirty="0" smtClean="0"/>
              <a:t>regionálnej, mikroregionálnej </a:t>
            </a:r>
            <a:r>
              <a:rPr lang="sk-SK" sz="2000" dirty="0"/>
              <a:t>a lokálnej úrovni v oblasti participatívnej tvorby verejných politík</a:t>
            </a:r>
            <a:br>
              <a:rPr lang="sk-SK" sz="2000" dirty="0"/>
            </a:br>
            <a:endParaRPr lang="sk-SK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504056"/>
          </a:xfrm>
        </p:spPr>
        <p:txBody>
          <a:bodyPr>
            <a:normAutofit/>
          </a:bodyPr>
          <a:lstStyle/>
          <a:p>
            <a:r>
              <a:rPr lang="sk-SK" sz="2000" b="1" dirty="0" smtClean="0"/>
              <a:t>2. marec 2016 / OP EVS – pracovná prezentácia projektu</a:t>
            </a:r>
            <a:endParaRPr lang="sk-SK" sz="2000" b="1" dirty="0"/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-610274" y="131972"/>
            <a:ext cx="554101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79512" y="5589240"/>
            <a:ext cx="89644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sk-SK" sz="2400" b="1" cap="all" dirty="0" smtClean="0"/>
              <a:t>Aktivita </a:t>
            </a:r>
            <a:r>
              <a:rPr lang="sk-SK" sz="2400" b="1" cap="all" dirty="0"/>
              <a:t>2/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r"/>
            <a:r>
              <a:rPr lang="sk-SK" sz="2400" b="1" dirty="0" smtClean="0"/>
              <a:t>analytická</a:t>
            </a:r>
            <a:r>
              <a:rPr lang="sk-SK" sz="2400" b="1" dirty="0"/>
              <a:t>, metodická a legislatívna podpora zavádzania participatívnej tvorby politík do praxe </a:t>
            </a:r>
            <a:endParaRPr lang="sk-SK" sz="2400" dirty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78050">
            <a:off x="5926641" y="555961"/>
            <a:ext cx="5514285" cy="3665389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395536" y="332656"/>
            <a:ext cx="655272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2.1. Analýza stavu a možností participácie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analýza </a:t>
            </a:r>
            <a:r>
              <a:rPr lang="sk-SK" b="1" dirty="0"/>
              <a:t>súčasného stavu participácie zainteresovaných skupín na tvorbe verejných politík vrátane sumarizácie a výberu príkladov dobrej a zlej praxe na Slovensku a v zahraničí,</a:t>
            </a:r>
            <a:endParaRPr lang="sk-SK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analýza súčasných legislatívnych nástrojov a možností participácie  zainteresovaných skupín na tvorbe verejných politík na Slovensku a v </a:t>
            </a:r>
            <a:r>
              <a:rPr lang="sk-SK" dirty="0" smtClean="0"/>
              <a:t>zahraničí (analýza legislatívnej úpravy participácie v SR a vybraných krajinách v zahraničí, analýza bude obsahovať okrem konkrétneho právneho popisu jednotlivých foriem participácie na tvorbe verejných politík aj dobré/zlé príklady z praxe, na ktorých sa dá poukázať na potreby legislatívnych zmien, či inej aplikácie právnej úpravy),</a:t>
            </a:r>
            <a:endParaRPr lang="sk-SK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analýza súčasných postupov tvorby verejných politík a pripravenosti na participáciu (vrátane zhodnotenia dostatočnosti, presnosti a jasnosti úpravy možností participácie na tvorbe verejných politík v SR z legislatívneho hľadiska), </a:t>
            </a:r>
            <a:endParaRPr lang="sk-SK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analýza </a:t>
            </a:r>
            <a:r>
              <a:rPr lang="sk-SK" dirty="0"/>
              <a:t>priebehu a výsledkov pilotných projektov vrátane zhodnotenia možností a návrhov zmien legislatívy, právnych predpisov alebo aplikačnej praxe (prierezová podaktivita A1 + A2)</a:t>
            </a:r>
            <a:endParaRPr lang="sk-SK" sz="1600" dirty="0"/>
          </a:p>
          <a:p>
            <a:pPr lvl="1"/>
            <a:r>
              <a:rPr lang="sk-SK" b="1" dirty="0" smtClean="0"/>
              <a:t>  </a:t>
            </a:r>
            <a:endParaRPr lang="sk-SK" sz="1600" dirty="0"/>
          </a:p>
        </p:txBody>
      </p:sp>
      <p:pic>
        <p:nvPicPr>
          <p:cNvPr id="8" name="Obrázo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6236">
            <a:off x="-591595" y="6222781"/>
            <a:ext cx="2880611" cy="208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79512" y="5589240"/>
            <a:ext cx="89644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sk-SK" sz="2400" b="1" cap="all" dirty="0" smtClean="0"/>
              <a:t>Aktivita </a:t>
            </a:r>
            <a:r>
              <a:rPr lang="sk-SK" sz="2400" b="1" cap="all" dirty="0"/>
              <a:t>2/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r"/>
            <a:r>
              <a:rPr lang="sk-SK" sz="2400" b="1" dirty="0" smtClean="0"/>
              <a:t>analytická</a:t>
            </a:r>
            <a:r>
              <a:rPr lang="sk-SK" sz="2400" b="1" dirty="0"/>
              <a:t>, metodická a legislatívna podpora zavádzania participatívnej tvorby politík do praxe </a:t>
            </a:r>
            <a:endParaRPr lang="sk-SK" sz="2400" dirty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78050">
            <a:off x="5926641" y="555961"/>
            <a:ext cx="5514285" cy="3665389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395536" y="332656"/>
            <a:ext cx="60910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2.2. Vytvorenie metodických rámcov procesu participácie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dirty="0"/>
              <a:t>zhodnotenie pilotnej schémy a vyhodnotenie procesu participácie v rámci pilotných </a:t>
            </a:r>
            <a:r>
              <a:rPr lang="sk-SK" sz="2000" dirty="0" smtClean="0"/>
              <a:t>projektov – spracovanie katalógu procesných máp,</a:t>
            </a:r>
            <a:endParaRPr lang="sk-SK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dirty="0"/>
              <a:t>tvorba metodických rámcov procesu participácie zainteresovaných skupín na tvorbe verejných politík na 4 úrovniach (národná, regionálna, mikroregionálna a lokálna)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dirty="0"/>
              <a:t>tvorba a identifikácia  indikátorov hodnotenia kvality participatívneho </a:t>
            </a:r>
            <a:r>
              <a:rPr lang="sk-SK" sz="2000" dirty="0" smtClean="0"/>
              <a:t>procesu</a:t>
            </a:r>
            <a:endParaRPr lang="sk-SK" sz="2000" dirty="0"/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7178">
            <a:off x="-704699" y="4186768"/>
            <a:ext cx="2753135" cy="208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79512" y="5589240"/>
            <a:ext cx="89644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sk-SK" sz="2400" b="1" cap="all" dirty="0" smtClean="0"/>
              <a:t>Aktivita </a:t>
            </a:r>
            <a:r>
              <a:rPr lang="sk-SK" sz="2400" b="1" cap="all" dirty="0"/>
              <a:t>2/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r"/>
            <a:r>
              <a:rPr lang="sk-SK" sz="2400" b="1" dirty="0" smtClean="0"/>
              <a:t>analytická</a:t>
            </a:r>
            <a:r>
              <a:rPr lang="sk-SK" sz="2400" b="1" dirty="0"/>
              <a:t>, metodická a legislatívna podpora zavádzania participatívnej tvorby politík do praxe </a:t>
            </a:r>
            <a:endParaRPr lang="sk-SK" sz="2400" dirty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78050">
            <a:off x="5926641" y="555961"/>
            <a:ext cx="5514285" cy="3665389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395536" y="332656"/>
            <a:ext cx="60910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2.3. Budovanie kapacít pre zavádzanie inovatívnych postupov tvorby politík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dirty="0" smtClean="0"/>
              <a:t>školenie zástupcov PS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zabezpečenie </a:t>
            </a:r>
            <a:r>
              <a:rPr lang="sk-SK" sz="2000" dirty="0"/>
              <a:t>stáleho odborného konzultanta pre VS, občanov, realizátorov pilotnej schémy v oblasti tvorby verejných politík a pilotných projektov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dirty="0"/>
              <a:t>podpora tréningov a školení v rámci pilotnej schémy, zameraných na podporu procesu participácie (???)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dirty="0"/>
              <a:t>vytvorenie inovatívneho vzdelávacieho programu pre oblasť participácie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dirty="0"/>
              <a:t>vytvorenie predpokladov a podmienok pre akreditáciu vzdelávacieho programu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dirty="0"/>
              <a:t>pilotné nasadenie programu vzdelávania pre zamestnancov VS (štát, regionálna územná samospráva, </a:t>
            </a:r>
            <a:r>
              <a:rPr lang="sk-SK" sz="2000" dirty="0" smtClean="0"/>
              <a:t>MÚS, </a:t>
            </a:r>
            <a:r>
              <a:rPr lang="sk-SK" sz="2000" dirty="0"/>
              <a:t>mikroregióny – regionálne združenia miest a obcí – 4 modely školení)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dirty="0"/>
              <a:t>vytvorenie, spustenie a prevádzka vzdelávacieho elektronického portálu </a:t>
            </a:r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3958">
            <a:off x="-1226063" y="5612109"/>
            <a:ext cx="2753135" cy="208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VZDELÁVANIE / PARTICIPÁCIA</a:t>
            </a:r>
          </a:p>
        </p:txBody>
      </p:sp>
      <p:sp>
        <p:nvSpPr>
          <p:cNvPr id="3" name="Obdĺžnik 2"/>
          <p:cNvSpPr/>
          <p:nvPr/>
        </p:nvSpPr>
        <p:spPr>
          <a:xfrm>
            <a:off x="647564" y="836713"/>
            <a:ext cx="3600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ŠKOLENIE ZÁSTUPCOV PILOTOV </a:t>
            </a:r>
          </a:p>
          <a:p>
            <a:pPr algn="ctr"/>
            <a:r>
              <a:rPr lang="sk-SK" b="1" dirty="0">
                <a:solidFill>
                  <a:schemeClr val="tx1"/>
                </a:solidFill>
              </a:rPr>
              <a:t>z</a:t>
            </a:r>
            <a:r>
              <a:rPr lang="sk-SK" b="1" dirty="0" smtClean="0">
                <a:solidFill>
                  <a:schemeClr val="tx1"/>
                </a:solidFill>
              </a:rPr>
              <a:t>amestnanci úradu  a MNO</a:t>
            </a:r>
          </a:p>
        </p:txBody>
      </p:sp>
      <p:sp>
        <p:nvSpPr>
          <p:cNvPr id="4" name="Obdĺžnik 3"/>
          <p:cNvSpPr/>
          <p:nvPr/>
        </p:nvSpPr>
        <p:spPr>
          <a:xfrm>
            <a:off x="647564" y="2924944"/>
            <a:ext cx="1332148" cy="310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1 DEŇ </a:t>
            </a:r>
          </a:p>
          <a:p>
            <a:pPr algn="ctr"/>
            <a:r>
              <a:rPr lang="sk-SK" b="1" dirty="0" smtClean="0"/>
              <a:t>SPOLU  VŠETCI Z  PILOTOV </a:t>
            </a:r>
          </a:p>
          <a:p>
            <a:pPr algn="ctr"/>
            <a:endParaRPr lang="sk-SK" b="1" dirty="0"/>
          </a:p>
          <a:p>
            <a:pPr algn="ctr"/>
            <a:r>
              <a:rPr lang="sk-SK" b="1" dirty="0" smtClean="0"/>
              <a:t>o projekte participáci pravidlách účasti verejnosti    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2051720" y="2924943"/>
            <a:ext cx="2196244" cy="309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 smtClean="0"/>
          </a:p>
          <a:p>
            <a:pPr algn="ctr"/>
            <a:r>
              <a:rPr lang="sk-SK" b="1" dirty="0" smtClean="0"/>
              <a:t>2 – 3 DNI </a:t>
            </a:r>
          </a:p>
          <a:p>
            <a:pPr algn="ctr"/>
            <a:endParaRPr lang="sk-SK" b="1" dirty="0" smtClean="0"/>
          </a:p>
          <a:p>
            <a:pPr algn="ctr"/>
            <a:r>
              <a:rPr lang="sk-SK" b="1" dirty="0" smtClean="0"/>
              <a:t>NA MIESTE REALIZÁCIE PILOTOV </a:t>
            </a:r>
          </a:p>
          <a:p>
            <a:pPr algn="ctr"/>
            <a:r>
              <a:rPr lang="sk-SK" b="1" dirty="0" smtClean="0"/>
              <a:t>PROCESY / PRAVIDLÁ</a:t>
            </a:r>
          </a:p>
          <a:p>
            <a:pPr algn="ctr"/>
            <a:endParaRPr lang="sk-SK" b="1" dirty="0"/>
          </a:p>
          <a:p>
            <a:pPr algn="ctr"/>
            <a:r>
              <a:rPr lang="sk-SK" b="1" dirty="0" smtClean="0"/>
              <a:t>(15 osôb x 12 pilotov x 2 dni) </a:t>
            </a:r>
          </a:p>
          <a:p>
            <a:pPr algn="ctr"/>
            <a:endParaRPr lang="sk-SK" b="1" dirty="0"/>
          </a:p>
          <a:p>
            <a:pPr algn="ctr"/>
            <a:endParaRPr lang="sk-SK" b="1" dirty="0" smtClean="0"/>
          </a:p>
          <a:p>
            <a:pPr algn="ctr"/>
            <a:endParaRPr lang="sk-SK" b="1" dirty="0"/>
          </a:p>
        </p:txBody>
      </p:sp>
      <p:sp>
        <p:nvSpPr>
          <p:cNvPr id="9" name="Obdĺžnik 8"/>
          <p:cNvSpPr/>
          <p:nvPr/>
        </p:nvSpPr>
        <p:spPr>
          <a:xfrm>
            <a:off x="4427984" y="836713"/>
            <a:ext cx="3888432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ŠKOLENIA - PARTICIPAČNÉ AKTIVITY NA ÚROVNI PILOTOV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212095" y="292494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456377" y="292494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4509932" y="292494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4620479" y="402081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508104" y="386104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6771593" y="338214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6595" y="431824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7499515" y="402081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4504050" y="467419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/>
          <p:cNvSpPr/>
          <p:nvPr/>
        </p:nvSpPr>
        <p:spPr>
          <a:xfrm>
            <a:off x="5965304" y="512921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5721154" y="4410761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7098637" y="512921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/>
          <p:cNvSpPr/>
          <p:nvPr/>
        </p:nvSpPr>
        <p:spPr>
          <a:xfrm>
            <a:off x="5050904" y="3552733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/>
          <p:cNvSpPr/>
          <p:nvPr/>
        </p:nvSpPr>
        <p:spPr>
          <a:xfrm>
            <a:off x="5639411" y="3095533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6695865" y="4649047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/>
          <p:cNvSpPr/>
          <p:nvPr/>
        </p:nvSpPr>
        <p:spPr>
          <a:xfrm>
            <a:off x="6314798" y="374218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/>
          <p:cNvSpPr/>
          <p:nvPr/>
        </p:nvSpPr>
        <p:spPr>
          <a:xfrm>
            <a:off x="6096611" y="421699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/>
          <p:cNvSpPr/>
          <p:nvPr/>
        </p:nvSpPr>
        <p:spPr>
          <a:xfrm>
            <a:off x="7478083" y="5004561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4642994" y="510541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/>
          <p:cNvSpPr/>
          <p:nvPr/>
        </p:nvSpPr>
        <p:spPr>
          <a:xfrm>
            <a:off x="5313784" y="493521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08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4644008" y="5157192"/>
            <a:ext cx="4392488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1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VZDELÁVANIE / PARTICIPÁCIA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k-SK" sz="1400" b="1" dirty="0"/>
              <a:t>Počet spoločne vyvinutých hlavných produktov a služieb vzťahujúcich sa na  vzdelávanie, školenie a schémy celoživotného vzdelávania - P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k-SK" sz="1400" b="1" dirty="0"/>
              <a:t>Počet zamestnancov zapojených do vzdelávania v oblasti inovovaných procesov</a:t>
            </a:r>
          </a:p>
          <a:p>
            <a:pPr algn="r"/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95536" y="282778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1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512029" y="282778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4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514870" y="4968523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11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491880" y="4935866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12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3491880" y="386104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8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1425352" y="4968523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10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2464633" y="282778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3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1392018" y="2827784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2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395536" y="4968523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9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395536" y="386104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5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425352" y="386104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6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2483768" y="386104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7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5536" y="692696"/>
            <a:ext cx="4010744" cy="936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INFORMAČNÉ AKTIVITY 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788024" y="715481"/>
            <a:ext cx="4010744" cy="115212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NOVÝ VZDELÁVACÍ PROGRAM 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PILOTNÉ OVERENIE – 4 SKUPINY 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ŠS, RÚS, MR, MÚS (15 – 20 osôb)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rozsah – časová dotácia (???)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4788024" y="2020008"/>
            <a:ext cx="4010744" cy="68891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teoretická časť 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788024" y="2827784"/>
            <a:ext cx="4010744" cy="6732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praktická časť – skúsenosti z pilotov 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393304" y="5921897"/>
            <a:ext cx="4010744" cy="8194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KONFERENCIA ÚSV ROS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(prezentácia projektu, panelová diskusia, workshop)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6" name="Rovnoramenný trojuholník 5"/>
          <p:cNvSpPr/>
          <p:nvPr/>
        </p:nvSpPr>
        <p:spPr>
          <a:xfrm>
            <a:off x="4647658" y="3573015"/>
            <a:ext cx="4151110" cy="18527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návrhy politík procesné mapy prípadové štúdie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opatrenia – riešenia</a:t>
            </a:r>
          </a:p>
          <a:p>
            <a:pPr algn="ctr"/>
            <a:endParaRPr lang="sk-SK" b="1" dirty="0">
              <a:solidFill>
                <a:schemeClr val="tx1"/>
              </a:solidFill>
            </a:endParaRP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384782" y="1628799"/>
            <a:ext cx="1013893" cy="11989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film vizitky</a:t>
            </a:r>
          </a:p>
        </p:txBody>
      </p:sp>
      <p:sp>
        <p:nvSpPr>
          <p:cNvPr id="10" name="Šesťuholník 9"/>
          <p:cNvSpPr/>
          <p:nvPr/>
        </p:nvSpPr>
        <p:spPr>
          <a:xfrm>
            <a:off x="2306418" y="1628799"/>
            <a:ext cx="1401486" cy="1198985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prednášky VŠ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39" name="Symbol &quot;zákaz&quot; 38"/>
          <p:cNvSpPr/>
          <p:nvPr/>
        </p:nvSpPr>
        <p:spPr>
          <a:xfrm>
            <a:off x="3512029" y="1628799"/>
            <a:ext cx="918517" cy="1198985"/>
          </a:xfrm>
          <a:prstGeom prst="noSmoking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???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40" name="Pravidelný päťuholník 39"/>
          <p:cNvSpPr/>
          <p:nvPr/>
        </p:nvSpPr>
        <p:spPr>
          <a:xfrm>
            <a:off x="372676" y="1628798"/>
            <a:ext cx="1174988" cy="1198985"/>
          </a:xfrm>
          <a:prstGeom prst="pent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súťaž výstava </a:t>
            </a:r>
            <a:endParaRPr lang="sk-SK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79512" y="5589240"/>
            <a:ext cx="89644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sk-SK" sz="2400" b="1" cap="all" dirty="0" smtClean="0"/>
              <a:t>Aktivita </a:t>
            </a:r>
            <a:r>
              <a:rPr lang="sk-SK" sz="2400" b="1" cap="all" dirty="0"/>
              <a:t>2/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r"/>
            <a:r>
              <a:rPr lang="sk-SK" sz="2400" b="1" dirty="0" smtClean="0"/>
              <a:t>analytická</a:t>
            </a:r>
            <a:r>
              <a:rPr lang="sk-SK" sz="2400" b="1" dirty="0"/>
              <a:t>, metodická a legislatívna podpora zavádzania participatívnej tvorby politík do praxe </a:t>
            </a:r>
            <a:endParaRPr lang="sk-SK" sz="2400" dirty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78050">
            <a:off x="5926641" y="555961"/>
            <a:ext cx="5514285" cy="3665389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395536" y="332656"/>
            <a:ext cx="67687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2.4. Presadzovanie princípov participácie v tvorbe a implementácii verejných politík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dirty="0"/>
              <a:t>konzultačná činnosť a podpora tvorby expertných právnych analýz, pripomienok a odborných správ, stanovísk (s dôrazom na potreby pilotnej schémy/projektov – analýza problémov v rámci priebehu realizácie pilotných projektov bude slúžiť ako podklad pre následné zhodnotenie právnej úpravy a navrhovanie legislatívnych zmien),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dirty="0"/>
              <a:t>formulovanie konkrétnych návrhov na legislatívne zmeny a zmeny právnych predpisov – legislatívna úprava participácie v SR na podporu vstupu </a:t>
            </a:r>
            <a:r>
              <a:rPr lang="sk-SK" sz="2000" b="1" dirty="0" smtClean="0"/>
              <a:t>verejnosti </a:t>
            </a:r>
            <a:r>
              <a:rPr lang="sk-SK" sz="2000" b="1" dirty="0"/>
              <a:t>a zainteresovaných skupín do tvorby verejných politík (legislatívne odporúčania s odôvodnením, tvorba legislatívnych návrhov) s možnosťou identifikácie, alebo zabezpečenie finančných zdrojov na ich uplatnenie v praxi</a:t>
            </a:r>
            <a:r>
              <a:rPr lang="sk-SK" sz="20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i="1" dirty="0"/>
              <a:t>(tu by mal byť strategický dokument/výstup – ako manuál pre realizáciu „reformy“ -  Stratégia, Koncepcia, Akčný plán)</a:t>
            </a:r>
            <a:endParaRPr lang="sk-SK" sz="2000" dirty="0"/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20101">
            <a:off x="936585" y="5980662"/>
            <a:ext cx="1262138" cy="16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VÝSTUPY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 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VÝSLEDKY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AKTIVÍT 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PROJEKTU  - časť 1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-2071663" y="4883760"/>
            <a:ext cx="4642260" cy="2467657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58752"/>
              </p:ext>
            </p:extLst>
          </p:nvPr>
        </p:nvGraphicFramePr>
        <p:xfrm>
          <a:off x="611560" y="260649"/>
          <a:ext cx="7920880" cy="5401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7"/>
                <a:gridCol w="5831723"/>
              </a:tblGrid>
              <a:tr h="360039">
                <a:tc>
                  <a:txBody>
                    <a:bodyPr/>
                    <a:lstStyle/>
                    <a:p>
                      <a:r>
                        <a:rPr lang="sk-SK" dirty="0" smtClean="0"/>
                        <a:t>míľniky</a:t>
                      </a:r>
                      <a:r>
                        <a:rPr lang="sk-SK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výstupy a výsledky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pilotné overenie participatívnej tvorby politík 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úrovní pilotného overenia politík (4 – národná, regionálna, mikroregionálna, lokálna) 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úspešne ukončených pilotných projektov (10 – 12)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spoločne navrhnutých politík (minimálne 12)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zavedených politík (interný/vlastný ukazovateľ ÚSV ROS)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spracovanie analytických podkladov 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analýz stavu a možností participácie (</a:t>
                      </a: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detailný</a:t>
                      </a:r>
                      <a:r>
                        <a:rPr lang="sk-SK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rozklad na požiadanie – napr. mapping právnych predpisov, ekonomický prínos participácie, </a:t>
                      </a:r>
                      <a:r>
                        <a:rPr lang="sk-SK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sk-SK" sz="1400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k-SK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spracovaných prípadových štúdií (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 + 12)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7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metodické zabezpečenie podpory participácie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spracované procesné mapy a postupy z pilotnej schémy, identifikované inovatívne metodické rámce a odporúčania – predpoklad 4 modely pre národnú, regionálnu, mikroregionálnu a lokálnu úroveň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inovatívnych postupov, modelov a procesných máp </a:t>
                      </a: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 – 4 úrovne)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</a:t>
                      </a: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metodík pre hodnotenie kvality participatívneho procesu (1 všeobecná/alebo 4 podľa úrovni a charakteru dosahu politiky: národná, regionálna, mikroregionálna a lokálna)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novovytvorených vzdelávacích programov (1</a:t>
                      </a: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7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VÝSTUPY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 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VÝSLEDKY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AKTIVÍT 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PROJEKTU – časť 2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-2071663" y="4883760"/>
            <a:ext cx="4642260" cy="2467657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78468"/>
              </p:ext>
            </p:extLst>
          </p:nvPr>
        </p:nvGraphicFramePr>
        <p:xfrm>
          <a:off x="611560" y="116632"/>
          <a:ext cx="7920880" cy="4641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7"/>
                <a:gridCol w="5831723"/>
              </a:tblGrid>
              <a:tr h="243044">
                <a:tc>
                  <a:txBody>
                    <a:bodyPr/>
                    <a:lstStyle/>
                    <a:p>
                      <a:r>
                        <a:rPr lang="sk-SK" dirty="0" smtClean="0"/>
                        <a:t>míľniky</a:t>
                      </a:r>
                      <a:r>
                        <a:rPr lang="sk-SK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výstupy a výsledky</a:t>
                      </a:r>
                      <a:endParaRPr lang="sk-SK" dirty="0"/>
                    </a:p>
                  </a:txBody>
                  <a:tcPr/>
                </a:tc>
              </a:tr>
              <a:tr h="469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zapojených MNO v rámci pilotnej schémy 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spolupracujúcich MNO</a:t>
                      </a:r>
                    </a:p>
                  </a:txBody>
                  <a:tcPr marL="68580" marR="68580" marT="0" marB="0"/>
                </a:tc>
              </a:tr>
              <a:tr h="559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podpora partnerstva a dialógu v oblasti participatívnej prípravy, tvorby a zavádzania politík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subjektov verejnej správy a inštitúcií štátnej správy zapojených do projektu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funkčných partnerstiev </a:t>
                      </a:r>
                    </a:p>
                  </a:txBody>
                  <a:tcPr marL="68580" marR="68580" marT="0" marB="0"/>
                </a:tc>
              </a:tr>
              <a:tr h="105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presadzovanie participácie do právnej praxe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návrhov na legislatívne zmeny, legislatívnu úpravu, alebo návrhy na zmenu právnych predpisov, návrhy na zmenu a novelizáciu a úpravu existujúcich politík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strategických dokumentov (1)</a:t>
                      </a:r>
                    </a:p>
                  </a:txBody>
                  <a:tcPr marL="68580" marR="68580" marT="0" marB="0"/>
                </a:tc>
              </a:tr>
              <a:tr h="150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disseminácia výsledkov projektu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minimálne 12 odborných konferencií k priebehu, alebo výsledkom pilotných projektov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záverečná konferencia k pilotnej schéme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elektronických publikácií (1 - 6)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ďalších participačných iniciatív/projektov, inšpirovaných projektom 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VÝSTUPY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 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VÝSLEDKY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AKTIVÍT 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PROJEKTU – časť 3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-2071663" y="4883760"/>
            <a:ext cx="4642260" cy="2467657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56089"/>
              </p:ext>
            </p:extLst>
          </p:nvPr>
        </p:nvGraphicFramePr>
        <p:xfrm>
          <a:off x="611560" y="116632"/>
          <a:ext cx="7920880" cy="486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7"/>
                <a:gridCol w="5831723"/>
              </a:tblGrid>
              <a:tr h="243044">
                <a:tc>
                  <a:txBody>
                    <a:bodyPr/>
                    <a:lstStyle/>
                    <a:p>
                      <a:r>
                        <a:rPr lang="sk-SK" dirty="0" smtClean="0"/>
                        <a:t>míľniky</a:t>
                      </a:r>
                      <a:r>
                        <a:rPr lang="sk-SK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výstupy a výsledky</a:t>
                      </a:r>
                      <a:endParaRPr lang="sk-SK" dirty="0"/>
                    </a:p>
                  </a:txBody>
                  <a:tcPr/>
                </a:tc>
              </a:tr>
              <a:tr h="469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budovanie kapacít v oblasti participatívnej tvorby </a:t>
                      </a:r>
                      <a:r>
                        <a:rPr lang="sk-SK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politík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vyškolených osôb z </a:t>
                      </a:r>
                      <a:r>
                        <a:rPr lang="sk-SK" sz="14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VS v</a:t>
                      </a:r>
                      <a:r>
                        <a:rPr lang="sk-SK" sz="14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rámci pilotného testovania vzdelávacieho programu </a:t>
                      </a:r>
                      <a:r>
                        <a:rPr lang="sk-SK" sz="14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(80 </a:t>
                      </a:r>
                      <a:r>
                        <a:rPr lang="sk-SK" sz="14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4 skupiny po 20 osôb)</a:t>
                      </a:r>
                    </a:p>
                  </a:txBody>
                  <a:tcPr marL="68580" marR="68580" marT="0" marB="0"/>
                </a:tc>
              </a:tr>
              <a:tr h="559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funkčný elektronický vzdelávací portál -  zdieľanie a šírenie informácií o participácii a projekte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verejne dostupných a bezplatných portálov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užívateľov portálu </a:t>
                      </a:r>
                    </a:p>
                  </a:txBody>
                  <a:tcPr marL="68580" marR="68580" marT="0" marB="0"/>
                </a:tc>
              </a:tr>
              <a:tr h="105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zapojenie občanov do procesu prípravy a tvorby politík v rámci pilotnej schémy 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zapojených osôb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verejných vypočutí, alebo podujatí, kde je aktívne zapojená verejnosť a občania</a:t>
                      </a:r>
                    </a:p>
                  </a:txBody>
                  <a:tcPr marL="68580" marR="68580" marT="0" marB="0"/>
                </a:tc>
              </a:tr>
              <a:tr h="150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k-SK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zapojenie volených predstaviteľov a zamestnancov VS do procesu prípravy a tvorby politík v rámci </a:t>
                      </a:r>
                      <a:r>
                        <a:rPr lang="sk-SK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volených predstaviteľov a odborných, riadiacich zamestnancov VS zapojených do procesu prípravy, tvorby politík (župani, primátori, starostovia, poslanci zastupiteľstiev, odborní zamestnanci VS)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/>
                        <a:buChar char=""/>
                      </a:pPr>
                      <a:r>
                        <a:rPr lang="sk-SK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verejných vypočutí, verejných prezentácií, alebo podujatí, kde sú aktívne zapojení predstavitelia VS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ZOZNAM MERATEĽNÝCH INDIKÁTOROV 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VZŤAHU K 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PROJEKTU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51520" y="908720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Počet spoločne vyvinutých hlavných produktov a služieb vzťahujúcich sa na  vzdelávanie, školenie a schémy celoživotného vzdelávania </a:t>
            </a:r>
            <a:r>
              <a:rPr lang="sk-SK" sz="2000" b="1" dirty="0" smtClean="0"/>
              <a:t>- P</a:t>
            </a:r>
            <a:endParaRPr lang="sk-SK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Počet zrealizovaných hodnotení, analýz a štúdií </a:t>
            </a:r>
            <a:r>
              <a:rPr lang="sk-SK" sz="2000" b="1" dirty="0" smtClean="0"/>
              <a:t>- OPTP</a:t>
            </a:r>
            <a:endParaRPr lang="sk-SK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Počet zamestnancov zapojených do vzdelávania v oblasti inovovaných </a:t>
            </a:r>
            <a:r>
              <a:rPr lang="sk-SK" sz="2000" b="1" dirty="0" smtClean="0"/>
              <a:t>procesov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2000" b="1" dirty="0" smtClean="0"/>
              <a:t>Počet vytvorených pracovných miest (dočasné)  - OPII</a:t>
            </a:r>
            <a:endParaRPr lang="sk-SK" sz="2000" b="1" dirty="0"/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9193">
            <a:off x="3624433" y="3190227"/>
            <a:ext cx="5919347" cy="181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188639"/>
            <a:ext cx="6486991" cy="44627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sk-SK" sz="14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350" b="1" dirty="0" smtClean="0"/>
              <a:t>podpora </a:t>
            </a:r>
            <a:r>
              <a:rPr lang="sk-SK" sz="1350" b="1" dirty="0"/>
              <a:t>rozvoja verejných služieb v partnerstvách a vzájomnom dialógu je predmetom spoločenskej objednávky</a:t>
            </a:r>
            <a:r>
              <a:rPr lang="sk-SK" sz="1350" dirty="0"/>
              <a:t> aj prioritou ÚSV ROS v zmysle plnenia Akčného plánu Koncepcie rozvoja občianskej spoločnosti na roky 2016 – 2018 so zameraním na optimalizáciu verejných politík a skvalitnenie výkonu služieb klientom (občanom), zvyšovanie dostupnosti a efektivity služieb a znižovanie administratívneho zaťaženia pre prijímateľov služieb na princípe participatívnej prípravy a tvorby politík </a:t>
            </a:r>
            <a:endParaRPr lang="sk-SK" sz="1350" dirty="0" smtClean="0"/>
          </a:p>
          <a:p>
            <a:pPr lvl="0"/>
            <a:endParaRPr lang="sk-SK" sz="135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350" b="1" dirty="0" smtClean="0">
                <a:effectLst/>
              </a:rPr>
              <a:t>presadzovanie </a:t>
            </a:r>
            <a:r>
              <a:rPr lang="sk-SK" sz="1350" b="1" dirty="0">
                <a:effectLst/>
              </a:rPr>
              <a:t>princípov otvorenej verejnej </a:t>
            </a:r>
            <a:r>
              <a:rPr lang="sk-SK" sz="1350" b="1" dirty="0" smtClean="0">
                <a:effectLst/>
              </a:rPr>
              <a:t>správy</a:t>
            </a:r>
            <a:r>
              <a:rPr lang="sk-SK" sz="1350" dirty="0" smtClean="0">
                <a:effectLst/>
              </a:rPr>
              <a:t> je jednou z kľúčových výziev OP EVS - účasť občanov a zainteresovaných cieľových skupín na príprave a tvorbe verejných politík na lokálnej, regionálnej a národnej úrovni s cieľom zabezpečenia adresnosti verejných politík  a eliminácii prijímania regulácií, ktoré je následne potrebné korigovať</a:t>
            </a:r>
          </a:p>
          <a:p>
            <a:pPr lvl="0"/>
            <a:endParaRPr lang="sk-SK" sz="1350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350" dirty="0" smtClean="0"/>
              <a:t>jednoznačná </a:t>
            </a:r>
            <a:r>
              <a:rPr lang="sk-SK" sz="1350" b="1" dirty="0" smtClean="0"/>
              <a:t>potreba priebežného a systematického zavádzania princípov dobrej správy vecí verejných do praxe</a:t>
            </a:r>
            <a:r>
              <a:rPr lang="sk-SK" sz="1350" dirty="0" smtClean="0"/>
              <a:t> - generovanie inovatívnych mechanizmov, ktoré sú založené na efektívnej vzájomnej komunikácii a spolupráci zástupcov verejnej správy, MNO, ďalších aktérov z územia, vrátane klientov VS - občanov, s cieľom prijímania správnych rozhodnutí v procese prípravy, tvorby, monitorovania vyhodnocovania a revízie implementovaných politík na všetkých úrovniach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sz="135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0" y="6025362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ZDOVODNENIE</a:t>
            </a:r>
            <a:r>
              <a:rPr lang="sk-SK" sz="2400" b="1" dirty="0" smtClean="0"/>
              <a:t> </a:t>
            </a:r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PROJEKTU VO VZŤAHU K PRIORITÁM OP EVS  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4" name="Obrázok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95123">
            <a:off x="5599895" y="1628563"/>
            <a:ext cx="6618384" cy="2753287"/>
          </a:xfrm>
          <a:prstGeom prst="rect">
            <a:avLst/>
          </a:prstGeom>
        </p:spPr>
      </p:pic>
      <p:pic>
        <p:nvPicPr>
          <p:cNvPr id="20" name="Obrázok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71822">
            <a:off x="6707362" y="-620268"/>
            <a:ext cx="3413844" cy="16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677888" y="5445802"/>
            <a:ext cx="788436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err="1" smtClean="0">
                <a:hlinkClick r:id="rId2"/>
              </a:rPr>
              <a:t>gindlovabarbara@gmail.com</a:t>
            </a:r>
            <a:endParaRPr lang="sk-SK" sz="2400" b="1" dirty="0" smtClean="0"/>
          </a:p>
          <a:p>
            <a:pPr algn="r"/>
            <a:r>
              <a:rPr lang="sk-SK" sz="2400" b="1" dirty="0" smtClean="0"/>
              <a:t>0908 333 881</a:t>
            </a:r>
          </a:p>
        </p:txBody>
      </p:sp>
      <p:pic>
        <p:nvPicPr>
          <p:cNvPr id="6" name="Obrázo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41262">
            <a:off x="3007099" y="885808"/>
            <a:ext cx="5493324" cy="2070896"/>
          </a:xfrm>
          <a:prstGeom prst="rect">
            <a:avLst/>
          </a:prstGeom>
        </p:spPr>
      </p:pic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92264">
            <a:off x="1152832" y="1802598"/>
            <a:ext cx="1807791" cy="3291314"/>
          </a:xfrm>
          <a:prstGeom prst="rect">
            <a:avLst/>
          </a:prstGeom>
        </p:spPr>
      </p:pic>
      <p:pic>
        <p:nvPicPr>
          <p:cNvPr id="8" name="Obrázo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5610">
            <a:off x="1637813" y="-380791"/>
            <a:ext cx="1807791" cy="329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188639"/>
            <a:ext cx="6486991" cy="508600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sk-SK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350" b="1" dirty="0"/>
              <a:t>absencia relevantných dát, vedecko – výskumných projektov </a:t>
            </a:r>
            <a:r>
              <a:rPr lang="sk-SK" sz="1350" dirty="0"/>
              <a:t>pre oblasť participatívnej tvorby politík pre systematickú a cielenú činnosť v oblasti a tvorbu strategických dokumentov a politík v oblasti zavádzania participatívneho prístupu tvorby politík do praxe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sz="135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350" b="1" dirty="0"/>
              <a:t>požiadavka budovania kapacít v oblasti zavádzania inovatívnych participatívnych postupov tvorby politík </a:t>
            </a:r>
            <a:r>
              <a:rPr lang="sk-SK" sz="1350" dirty="0"/>
              <a:t>na strane zamestnancov a predstaviteľov inštitúcií a subjektov štátnej správy, zamestnancov a volených predstaviteľov regionálnej územnej samosprávy a miestnej územnej samosprávy (primátori, starostovia, poslanci, odborní zamestnanci), ako ja na strane MNO, širokej verejnosti a občana s využitím informačných, komunikačných kampaní a vzdelávacích programov, ako aj pilotných schém a projektov </a:t>
            </a:r>
          </a:p>
          <a:p>
            <a:pPr lvl="0"/>
            <a:endParaRPr lang="sk-SK" sz="13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350" b="1" dirty="0"/>
              <a:t>potreba pilotného overenia rôznych modelov participatívnej tvorby politík praxou </a:t>
            </a:r>
            <a:r>
              <a:rPr lang="sk-SK" sz="1350" dirty="0"/>
              <a:t>a vytvorenie predpokladov pre následnú optimalizáciu regulačných/exekutívnych rámcov pre zavádzanie princípov participatívnej tvorby politík na všetkých úrovniach (národná, regionálna, mikroregionálna, lokálna) s prihliadnutím na rôzne segmenty života (napr. životné prostredie, sociálne veci, vzdelávanie, zdravotníctvo)</a:t>
            </a:r>
          </a:p>
          <a:p>
            <a:pPr lvl="0"/>
            <a:endParaRPr lang="sk-SK" sz="13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350" b="1" dirty="0"/>
              <a:t>požiadavka tvorby strategických dokumentov a politík a presadzovanie pravidiel zapájania verejnosti do tvorby verejných politík </a:t>
            </a:r>
            <a:r>
              <a:rPr lang="sk-SK" sz="1350" dirty="0"/>
              <a:t>- zavádzanie princípov a implementácie postupov participácie do praxe verejnej správy ako kľúčový predpoklad budovania otvorenej verejnej správy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0" y="6025362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ZDOVODNENIE</a:t>
            </a:r>
            <a:r>
              <a:rPr lang="sk-SK" sz="2400" b="1" dirty="0" smtClean="0"/>
              <a:t> </a:t>
            </a:r>
            <a:r>
              <a:rPr lang="sk-SK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PROJEKTU VO VZŤAHU K NASTAVENIU AKTIVÍT</a:t>
            </a:r>
          </a:p>
        </p:txBody>
      </p:sp>
      <p:pic>
        <p:nvPicPr>
          <p:cNvPr id="14" name="Obrázok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48548">
            <a:off x="6625531" y="62153"/>
            <a:ext cx="5036938" cy="3717806"/>
          </a:xfrm>
          <a:prstGeom prst="rect">
            <a:avLst/>
          </a:prstGeom>
        </p:spPr>
      </p:pic>
      <p:pic>
        <p:nvPicPr>
          <p:cNvPr id="16" name="Obrázok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38486">
            <a:off x="6453781" y="4244971"/>
            <a:ext cx="3164663" cy="14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SPOSOB REALIZÁCIE 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611560" y="241333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Projekt sa bude realizovať prostredníctvom dvoch aktivít: </a:t>
            </a:r>
          </a:p>
          <a:p>
            <a:pPr lvl="0"/>
            <a:r>
              <a:rPr lang="sk-SK" b="1" cap="all" dirty="0"/>
              <a:t>Aktivita 1/</a:t>
            </a:r>
            <a:r>
              <a:rPr lang="sk-SK" dirty="0"/>
              <a:t>  </a:t>
            </a:r>
            <a:r>
              <a:rPr lang="sk-SK" b="1" dirty="0"/>
              <a:t>pilotná schéma participatívnej tvorby verejných politík</a:t>
            </a:r>
            <a:endParaRPr lang="sk-SK" dirty="0"/>
          </a:p>
          <a:p>
            <a:pPr lvl="0"/>
            <a:r>
              <a:rPr lang="sk-SK" b="1" cap="all" dirty="0"/>
              <a:t>Aktivita 2/</a:t>
            </a:r>
            <a:r>
              <a:rPr lang="sk-SK" dirty="0"/>
              <a:t> </a:t>
            </a:r>
            <a:r>
              <a:rPr lang="sk-SK" b="1" dirty="0"/>
              <a:t>analytická, metodická a legislatívna podpora zavádzania participatívnej tvorby politík do praxe </a:t>
            </a:r>
            <a:endParaRPr lang="sk-SK" dirty="0"/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4192797" y="4074465"/>
            <a:ext cx="4830199" cy="1447052"/>
          </a:xfrm>
          <a:prstGeom prst="rect">
            <a:avLst/>
          </a:prstGeom>
        </p:spPr>
      </p:pic>
      <p:pic>
        <p:nvPicPr>
          <p:cNvPr id="8" name="Obrázo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27372">
            <a:off x="470291" y="4703503"/>
            <a:ext cx="4830199" cy="144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sk-SK" b="1" dirty="0" smtClean="0"/>
          </a:p>
          <a:p>
            <a:pPr algn="r"/>
            <a:r>
              <a:rPr lang="sk-SK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SPOSOB REALIZÁCIE / AKTIVITY PROJEKTU </a:t>
            </a:r>
            <a:endParaRPr lang="sk-SK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23528" y="692696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Projekt sa bude realizovať prostredníctvom dvoch aktivít: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cap="all" dirty="0"/>
              <a:t>Aktivita 1/</a:t>
            </a:r>
            <a:r>
              <a:rPr lang="sk-SK" sz="2000" dirty="0"/>
              <a:t>  </a:t>
            </a:r>
            <a:r>
              <a:rPr lang="sk-SK" sz="2000" b="1" dirty="0"/>
              <a:t>pilotná schéma participatívnej tvorby verejných politík</a:t>
            </a:r>
            <a:endParaRPr lang="sk-SK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000" b="1" cap="all" dirty="0"/>
              <a:t>Aktivita 2/</a:t>
            </a:r>
            <a:r>
              <a:rPr lang="sk-SK" sz="2000" dirty="0"/>
              <a:t> </a:t>
            </a:r>
            <a:r>
              <a:rPr lang="sk-SK" sz="2000" b="1" dirty="0"/>
              <a:t>analytická, metodická a legislatívna podpora zavádzania participatívnej tvorby politík do praxe </a:t>
            </a:r>
            <a:endParaRPr lang="sk-SK" sz="2000" b="1" dirty="0" smtClean="0"/>
          </a:p>
          <a:p>
            <a:pPr lvl="0"/>
            <a:endParaRPr lang="sk-SK" b="1" dirty="0" smtClean="0"/>
          </a:p>
          <a:p>
            <a:r>
              <a:rPr lang="sk-SK" dirty="0" smtClean="0"/>
              <a:t>Kombináciou dvoch kľúčových aktivít projektu (pracovne identifikované ako praktická a teoretická časť realizácie reformného zámeru) bude zabezpečený synergický efekt zhodnotenia nadobudnutého know-how, skúseností, postojov a výsledkov projektu, ako aj praktické a teoretické zúročenie nadobudnutých výstupov, zručností a inovatívnych postupov.  </a:t>
            </a:r>
          </a:p>
          <a:p>
            <a:pPr lvl="0"/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projekt </a:t>
            </a:r>
            <a:r>
              <a:rPr lang="sk-SK" dirty="0"/>
              <a:t>zabezpečuje účasť spolupracujúcich subjektov z prostredia MNO a verejnej správy prostredníctvom priameho zapojenia a  odbornej spolupráce ÚSV ROS </a:t>
            </a:r>
            <a:endParaRPr lang="sk-SK" dirty="0" smtClean="0"/>
          </a:p>
          <a:p>
            <a:r>
              <a:rPr lang="sk-SK" dirty="0" smtClean="0"/>
              <a:t>     s </a:t>
            </a:r>
            <a:r>
              <a:rPr lang="sk-SK" dirty="0"/>
              <a:t>vybranými </a:t>
            </a:r>
            <a:r>
              <a:rPr lang="sk-SK" dirty="0" smtClean="0"/>
              <a:t>expertmi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</a:t>
            </a:r>
            <a:r>
              <a:rPr lang="sk-SK" dirty="0" smtClean="0"/>
              <a:t>pôsob zapojenia subjektov z VS a MNO bude realizované formou Memoranda o spolupráci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</a:t>
            </a:r>
            <a:r>
              <a:rPr lang="sk-SK" dirty="0" smtClean="0"/>
              <a:t>ľúčovým kritériom bude pomer obyvateľstva, pretože sa </a:t>
            </a:r>
            <a:r>
              <a:rPr lang="sk-SK" dirty="0"/>
              <a:t>nedá priamo identifikovať dopad pôsobenia cieľovej skupiny </a:t>
            </a:r>
            <a:r>
              <a:rPr lang="sk-SK" dirty="0" smtClean="0"/>
              <a:t>a výstupov projektu podľa regiónov </a:t>
            </a:r>
            <a:endParaRPr lang="sk-SK" dirty="0"/>
          </a:p>
        </p:txBody>
      </p:sp>
      <p:pic>
        <p:nvPicPr>
          <p:cNvPr id="12" name="Obrázo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8393299" y="345163"/>
            <a:ext cx="1262138" cy="1617813"/>
          </a:xfrm>
          <a:prstGeom prst="rect">
            <a:avLst/>
          </a:prstGeom>
        </p:spPr>
      </p:pic>
      <p:pic>
        <p:nvPicPr>
          <p:cNvPr id="15" name="Obrázok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1238">
            <a:off x="-193740" y="5869377"/>
            <a:ext cx="1262138" cy="16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323528" y="6025362"/>
            <a:ext cx="882047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smtClean="0"/>
              <a:t>AKTIVITA 1/  </a:t>
            </a:r>
          </a:p>
          <a:p>
            <a:pPr algn="r"/>
            <a:r>
              <a:rPr lang="sk-SK" sz="2400" b="1" dirty="0" smtClean="0"/>
              <a:t>pilotná schéma participatívnej tvorby verejných politík</a:t>
            </a:r>
            <a:endParaRPr lang="sk-SK" sz="2400" b="1" dirty="0"/>
          </a:p>
        </p:txBody>
      </p:sp>
      <p:sp>
        <p:nvSpPr>
          <p:cNvPr id="2" name="Obdĺžnik 1"/>
          <p:cNvSpPr/>
          <p:nvPr/>
        </p:nvSpPr>
        <p:spPr>
          <a:xfrm>
            <a:off x="179512" y="18864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/>
              <a:t>p</a:t>
            </a:r>
            <a:r>
              <a:rPr lang="sk-SK" sz="2000" b="1" dirty="0" smtClean="0"/>
              <a:t>ilotná schéma = 12 pilotných projektov = 4 úrovne realizácie pilotných projektov   </a:t>
            </a:r>
          </a:p>
          <a:p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národná </a:t>
            </a:r>
            <a:r>
              <a:rPr lang="sk-SK" sz="1600" b="1" dirty="0"/>
              <a:t>úroveň </a:t>
            </a:r>
            <a:r>
              <a:rPr lang="sk-SK" sz="1600" b="1" dirty="0" smtClean="0"/>
              <a:t>– 2 projekty</a:t>
            </a:r>
            <a:r>
              <a:rPr lang="sk-SK" sz="1600" dirty="0" smtClean="0"/>
              <a:t> </a:t>
            </a:r>
          </a:p>
          <a:p>
            <a:pPr lvl="2"/>
            <a:r>
              <a:rPr lang="sk-SK" sz="1600" dirty="0" smtClean="0"/>
              <a:t>Asociácie </a:t>
            </a:r>
            <a:r>
              <a:rPr lang="sk-SK" sz="1600" dirty="0"/>
              <a:t>na ochranu práv pacienta </a:t>
            </a:r>
            <a:r>
              <a:rPr lang="sk-SK" sz="1600" dirty="0" smtClean="0"/>
              <a:t>/ MZ SR</a:t>
            </a:r>
          </a:p>
          <a:p>
            <a:pPr lvl="2"/>
            <a:r>
              <a:rPr lang="sk-SK" sz="1600" dirty="0" smtClean="0"/>
              <a:t>Rada mládeže Slovenska / MŠVVaŠ SR</a:t>
            </a: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regionálna </a:t>
            </a:r>
            <a:r>
              <a:rPr lang="sk-SK" sz="1600" b="1" dirty="0"/>
              <a:t>úroveň </a:t>
            </a:r>
            <a:r>
              <a:rPr lang="sk-SK" sz="1600" b="1" dirty="0" smtClean="0"/>
              <a:t>– 2 projekty </a:t>
            </a:r>
          </a:p>
          <a:p>
            <a:r>
              <a:rPr lang="sk-SK" sz="1600" dirty="0"/>
              <a:t>	 </a:t>
            </a:r>
            <a:r>
              <a:rPr lang="sk-SK" sz="1600" dirty="0" smtClean="0"/>
              <a:t>občianske združenie </a:t>
            </a:r>
            <a:r>
              <a:rPr lang="sk-SK" sz="1600" dirty="0"/>
              <a:t>Špirála </a:t>
            </a:r>
            <a:r>
              <a:rPr lang="sk-SK" sz="1600" dirty="0" smtClean="0"/>
              <a:t>/ Trenčiansky samosprávny kraj</a:t>
            </a:r>
          </a:p>
          <a:p>
            <a:r>
              <a:rPr lang="sk-SK" sz="1600" dirty="0"/>
              <a:t>	 Združenia na pomoc ľuďom s mentálnym postihnutím </a:t>
            </a:r>
            <a:r>
              <a:rPr lang="sk-SK" sz="1600" dirty="0" smtClean="0"/>
              <a:t>/ Bratislavský </a:t>
            </a:r>
            <a:r>
              <a:rPr lang="sk-SK" sz="1600" dirty="0"/>
              <a:t>samosprávny </a:t>
            </a:r>
            <a:r>
              <a:rPr lang="sk-SK" sz="1600" dirty="0" smtClean="0"/>
              <a:t>kraj </a:t>
            </a: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mikroregionálna úroveň – 2 projekty </a:t>
            </a:r>
          </a:p>
          <a:p>
            <a:r>
              <a:rPr lang="sk-SK" sz="1600" b="1" dirty="0"/>
              <a:t>	</a:t>
            </a:r>
            <a:r>
              <a:rPr lang="sk-SK" sz="1600" dirty="0" smtClean="0"/>
              <a:t>Centrum antropologických štúdií / obce Spišský Hrhov, Doľany, Domanovce, </a:t>
            </a:r>
          </a:p>
          <a:p>
            <a:r>
              <a:rPr lang="sk-SK" sz="1600" dirty="0"/>
              <a:t>	</a:t>
            </a:r>
            <a:r>
              <a:rPr lang="sk-SK" sz="1600" dirty="0" smtClean="0"/>
              <a:t>Klčov, Nemešany, Baldovce, Buglovce </a:t>
            </a:r>
            <a:r>
              <a:rPr lang="sk-SK" sz="1600" dirty="0"/>
              <a:t>(</a:t>
            </a:r>
            <a:r>
              <a:rPr lang="sk-SK" sz="1600" dirty="0" err="1"/>
              <a:t>klaster</a:t>
            </a:r>
            <a:r>
              <a:rPr lang="sk-SK" sz="1600" dirty="0"/>
              <a:t> obcí Spiša)</a:t>
            </a:r>
          </a:p>
          <a:p>
            <a:pPr lvl="2"/>
            <a:r>
              <a:rPr lang="sk-SK" sz="1600" dirty="0" smtClean="0"/>
              <a:t>Centrum </a:t>
            </a:r>
            <a:r>
              <a:rPr lang="sk-SK" sz="1600" dirty="0"/>
              <a:t>pre výskum etnicity a kultúry / mesto Svidník a obce z OZ Dukla</a:t>
            </a:r>
          </a:p>
          <a:p>
            <a:pPr lvl="2"/>
            <a:r>
              <a:rPr lang="sk-SK" sz="1600" dirty="0" smtClean="0"/>
              <a:t>  </a:t>
            </a:r>
            <a:r>
              <a:rPr lang="sk-SK" sz="1600" dirty="0"/>
              <a:t> </a:t>
            </a:r>
            <a:endParaRPr lang="sk-S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lokálna úroveň – 6 projektov (z</a:t>
            </a:r>
            <a:r>
              <a:rPr lang="sk-SK" sz="1600" b="1" dirty="0"/>
              <a:t> toho </a:t>
            </a:r>
            <a:r>
              <a:rPr lang="sk-SK" sz="1600" b="1" dirty="0" smtClean="0"/>
              <a:t>5 </a:t>
            </a:r>
            <a:r>
              <a:rPr lang="sk-SK" sz="1600" b="1" dirty="0"/>
              <a:t>miest a 1 </a:t>
            </a:r>
            <a:r>
              <a:rPr lang="sk-SK" sz="1600" b="1" dirty="0" smtClean="0"/>
              <a:t>obec) </a:t>
            </a:r>
          </a:p>
          <a:p>
            <a:r>
              <a:rPr lang="sk-SK" sz="1600" dirty="0"/>
              <a:t>	</a:t>
            </a:r>
            <a:r>
              <a:rPr lang="sk-SK" sz="1600" dirty="0" smtClean="0"/>
              <a:t>Priatelia </a:t>
            </a:r>
            <a:r>
              <a:rPr lang="sk-SK" sz="1600" dirty="0"/>
              <a:t>Zeme </a:t>
            </a:r>
            <a:r>
              <a:rPr lang="sk-SK" sz="1600" dirty="0" smtClean="0"/>
              <a:t>/ mesto </a:t>
            </a:r>
            <a:r>
              <a:rPr lang="sk-SK" sz="1600" dirty="0"/>
              <a:t>Partizánske </a:t>
            </a:r>
            <a:endParaRPr lang="sk-SK" sz="1600" dirty="0" smtClean="0"/>
          </a:p>
          <a:p>
            <a:r>
              <a:rPr lang="sk-SK" sz="1600" dirty="0" smtClean="0"/>
              <a:t>	občianske združenie </a:t>
            </a:r>
            <a:r>
              <a:rPr lang="sk-SK" sz="1600" dirty="0"/>
              <a:t>Utópia </a:t>
            </a:r>
            <a:r>
              <a:rPr lang="sk-SK" sz="1600" dirty="0" smtClean="0"/>
              <a:t>/ mesto Trnava</a:t>
            </a:r>
          </a:p>
          <a:p>
            <a:r>
              <a:rPr lang="sk-SK" sz="1600" dirty="0" smtClean="0"/>
              <a:t>	Únia </a:t>
            </a:r>
            <a:r>
              <a:rPr lang="sk-SK" sz="1600" dirty="0"/>
              <a:t>nevidiacich a slabozrakých Slovenska </a:t>
            </a:r>
            <a:r>
              <a:rPr lang="sk-SK" sz="1600" dirty="0" smtClean="0"/>
              <a:t>/ mesto Nitra</a:t>
            </a:r>
          </a:p>
          <a:p>
            <a:r>
              <a:rPr lang="sk-SK" sz="1600" dirty="0" smtClean="0"/>
              <a:t>	Inštitút </a:t>
            </a:r>
            <a:r>
              <a:rPr lang="sk-SK" sz="1600" dirty="0"/>
              <a:t>pre dobre spravovanú spoločnosť (SGI) </a:t>
            </a:r>
            <a:r>
              <a:rPr lang="sk-SK" sz="1600" dirty="0" smtClean="0"/>
              <a:t>/ hlavné mesto Bratislava</a:t>
            </a:r>
          </a:p>
          <a:p>
            <a:r>
              <a:rPr lang="sk-SK" sz="1600" dirty="0" smtClean="0"/>
              <a:t>	Nadácia </a:t>
            </a:r>
            <a:r>
              <a:rPr lang="sk-SK" sz="1600" dirty="0"/>
              <a:t>Ekopolis </a:t>
            </a:r>
            <a:r>
              <a:rPr lang="sk-SK" sz="1600" dirty="0" smtClean="0"/>
              <a:t>/ mesto </a:t>
            </a:r>
            <a:r>
              <a:rPr lang="sk-SK" sz="1600" dirty="0"/>
              <a:t>Banská </a:t>
            </a:r>
            <a:r>
              <a:rPr lang="sk-SK" sz="1600" dirty="0" smtClean="0"/>
              <a:t>Bystrica</a:t>
            </a:r>
          </a:p>
          <a:p>
            <a:pPr marL="0" lvl="1"/>
            <a:r>
              <a:rPr lang="sk-SK" sz="1600" dirty="0" smtClean="0"/>
              <a:t>	Rómsky inštitút / obec </a:t>
            </a:r>
            <a:r>
              <a:rPr lang="sk-SK" sz="1600" dirty="0"/>
              <a:t>Markušovce </a:t>
            </a:r>
          </a:p>
          <a:p>
            <a:endParaRPr lang="sk-SK" sz="1400" dirty="0"/>
          </a:p>
          <a:p>
            <a:r>
              <a:rPr lang="sk-SK" sz="1400" dirty="0" smtClean="0"/>
              <a:t>Pilotné </a:t>
            </a:r>
            <a:r>
              <a:rPr lang="sk-SK" sz="1400" dirty="0"/>
              <a:t>projekty, spolupracujúce subjekty a experti, kľúčové témy a segmenty boli vybrané na základe vyhodnotenia verejnej Výzvy na predkladanie projektových zámerov na výber pilotných projektov tvorby verejných politík v rámci realizácie národného projektu ÚSV ROS. </a:t>
            </a:r>
          </a:p>
        </p:txBody>
      </p:sp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7178">
            <a:off x="8275333" y="2416726"/>
            <a:ext cx="1882365" cy="3545781"/>
          </a:xfrm>
          <a:prstGeom prst="rect">
            <a:avLst/>
          </a:prstGeom>
        </p:spPr>
      </p:pic>
      <p:pic>
        <p:nvPicPr>
          <p:cNvPr id="6" name="Obrázo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71822">
            <a:off x="7437078" y="-259032"/>
            <a:ext cx="3413844" cy="16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9539" y="6025362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smtClean="0"/>
              <a:t>AKTIVITA 1/  </a:t>
            </a:r>
          </a:p>
          <a:p>
            <a:pPr algn="r"/>
            <a:r>
              <a:rPr lang="sk-SK" sz="2400" b="1" dirty="0" smtClean="0"/>
              <a:t>pilotná schéma participatívnej tvorby verejných politík</a:t>
            </a:r>
            <a:endParaRPr lang="sk-SK" sz="2400" b="1" dirty="0"/>
          </a:p>
        </p:txBody>
      </p:sp>
      <p:sp>
        <p:nvSpPr>
          <p:cNvPr id="2" name="Obdĺžnik 1"/>
          <p:cNvSpPr/>
          <p:nvPr/>
        </p:nvSpPr>
        <p:spPr>
          <a:xfrm>
            <a:off x="179512" y="18864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/>
              <a:t>pilotná schéma = 12 pilotných projektov = 9  oblastí/ segmentov</a:t>
            </a:r>
          </a:p>
        </p:txBody>
      </p:sp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-792762" y="5207032"/>
            <a:ext cx="2448603" cy="2467657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251519" y="980728"/>
            <a:ext cx="84969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odpadové hospodárstvo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environmentálna výchova, vzdelávanie a osveta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využívanie verejných priestorov a plôch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transparentnosť výkonu samosprávy (s použitím otvorených dát, participatívneho rozpočtu a participatívneho plánovania)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integrácia a sociálna inklúzia (3 projekty s dôrazom na rôzne cieľové skupiny: marginalizované rómske komunity a osoby ohrozené chudobou a sociálnym vylúčením, ľudia s mentálnym postihnutím, sluchovo postihnutí, zraniteľné skupiny, štátni príslušníci </a:t>
            </a:r>
            <a:r>
              <a:rPr lang="sk-SK" sz="2000" dirty="0"/>
              <a:t>tretích krajín a </a:t>
            </a:r>
            <a:r>
              <a:rPr lang="sk-SK" sz="2000" dirty="0" smtClean="0"/>
              <a:t>imigrantov)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trvalo udržateľná mobilita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sociálny a ekonomický rozvoj spolupracujúcich obcí a medziobecná spolupráca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zdravotná starostlivosť - stratégia dlhodobej starostlivosti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rozvoj práce s mládežou </a:t>
            </a:r>
          </a:p>
        </p:txBody>
      </p:sp>
      <p:pic>
        <p:nvPicPr>
          <p:cNvPr id="8" name="Obrázo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8092">
            <a:off x="8090316" y="-1203"/>
            <a:ext cx="1460312" cy="250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0" y="6025362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 smtClean="0"/>
              <a:t>AKTIVITA </a:t>
            </a:r>
            <a:r>
              <a:rPr lang="sk-SK" sz="2400" b="1" dirty="0"/>
              <a:t>1/  </a:t>
            </a:r>
            <a:endParaRPr lang="sk-SK" sz="2400" b="1" dirty="0" smtClean="0"/>
          </a:p>
          <a:p>
            <a:pPr algn="r"/>
            <a:r>
              <a:rPr lang="sk-SK" sz="2400" b="1" dirty="0" smtClean="0"/>
              <a:t>pilotná </a:t>
            </a:r>
            <a:r>
              <a:rPr lang="sk-SK" sz="2400" b="1" dirty="0"/>
              <a:t>schéma participatívnej tvorby verejných politík</a:t>
            </a:r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70844">
            <a:off x="6412668" y="685508"/>
            <a:ext cx="5036938" cy="2753287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251519" y="188640"/>
            <a:ext cx="763284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základná štruktúra činností/podaktivít pre pilotné projekty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rozhodnutie o participatívnej tvorbe verejnej politiky – partnerstvo subjektov USV ROS, subjektov VS a MNO a ďalších relevantných aktérov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analytické práce (identifikácia aktérov, tém, problémov, existujúcich politík, relevantných legislatívnych a právnych predpisov, záujmov zainteresovaných skupín, možných konfliktov)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informovanie verejnosti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zapojenie zainteresovaných skupín a občanov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participačné aktivity vrátane realizácie podporných informačných kampaní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príprava a tvorba návrhov politík, strategických dokumentov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schvaľovanie a zavádzanie politík do praxe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záverečná konferencia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podporné podaktivity pre pilotnú schému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400" dirty="0"/>
              <a:t>medializácia priebehu aktivity, realizácia podporných informačných kampaní a priebežná disseminácia výsledkov a výstupov z projektu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400" dirty="0"/>
              <a:t>spracovanie prípadových štúdií k jednotlivým pilotným projektom a vytvorenie, vydanie,  šírenie participatívnej príručky s príkladmi dobrej/zlej praxe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400" dirty="0"/>
              <a:t>záverečná konferencia k pilotnej schéme</a:t>
            </a:r>
          </a:p>
          <a:p>
            <a:r>
              <a:rPr lang="sk-SK" sz="2000" dirty="0" smtClean="0"/>
              <a:t> </a:t>
            </a:r>
          </a:p>
        </p:txBody>
      </p:sp>
      <p:pic>
        <p:nvPicPr>
          <p:cNvPr id="8" name="Obrázo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5747">
            <a:off x="7873826" y="3943978"/>
            <a:ext cx="2449467" cy="12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79512" y="5589240"/>
            <a:ext cx="89644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sk-SK" sz="2400" b="1" cap="all" dirty="0" smtClean="0"/>
              <a:t>Aktivita </a:t>
            </a:r>
            <a:r>
              <a:rPr lang="sk-SK" sz="2400" b="1" cap="all" dirty="0"/>
              <a:t>2/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r"/>
            <a:r>
              <a:rPr lang="sk-SK" sz="2400" b="1" dirty="0" smtClean="0"/>
              <a:t>analytická</a:t>
            </a:r>
            <a:r>
              <a:rPr lang="sk-SK" sz="2400" b="1" dirty="0"/>
              <a:t>, metodická a legislatívna podpora zavádzania participatívnej tvorby politík do praxe </a:t>
            </a:r>
            <a:endParaRPr lang="sk-SK" sz="2400" dirty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90919">
            <a:off x="6277901" y="-513430"/>
            <a:ext cx="4043279" cy="4356469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251520" y="2274838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b="1" dirty="0" smtClean="0"/>
              <a:t>Základná štruktúra činností/podaktivít pre Aktivitu 2 </a:t>
            </a:r>
          </a:p>
          <a:p>
            <a:pPr marL="800100" lvl="1" indent="-342900">
              <a:buFont typeface="+mj-lt"/>
              <a:buAutoNum type="arabicPeriod"/>
            </a:pPr>
            <a:r>
              <a:rPr lang="sk-SK" b="1" dirty="0" smtClean="0"/>
              <a:t>Analýza </a:t>
            </a:r>
            <a:r>
              <a:rPr lang="sk-SK" b="1" dirty="0"/>
              <a:t>stavu a možností participácie  </a:t>
            </a:r>
            <a:endParaRPr lang="sk-SK" sz="1600" dirty="0"/>
          </a:p>
          <a:p>
            <a:pPr marL="800100" lvl="1" indent="-342900">
              <a:buFont typeface="+mj-lt"/>
              <a:buAutoNum type="arabicPeriod"/>
            </a:pPr>
            <a:r>
              <a:rPr lang="sk-SK" b="1" dirty="0"/>
              <a:t>Vytvorenie metodických rámcov procesu participácie </a:t>
            </a:r>
            <a:endParaRPr lang="sk-SK" sz="1600" dirty="0"/>
          </a:p>
          <a:p>
            <a:pPr marL="800100" lvl="1" indent="-342900">
              <a:buFont typeface="+mj-lt"/>
              <a:buAutoNum type="arabicPeriod"/>
            </a:pPr>
            <a:r>
              <a:rPr lang="sk-SK" b="1" dirty="0"/>
              <a:t>Budovanie kapacít pre zavádzanie inovatívnych postupov tvorby politík </a:t>
            </a:r>
            <a:endParaRPr lang="sk-SK" sz="1600" dirty="0"/>
          </a:p>
          <a:p>
            <a:pPr marL="800100" lvl="1" indent="-342900">
              <a:buFont typeface="+mj-lt"/>
              <a:buAutoNum type="arabicPeriod"/>
            </a:pPr>
            <a:r>
              <a:rPr lang="sk-SK" b="1" dirty="0"/>
              <a:t>Presadzovanie princípov participácie v tvorbe a implementácii verejných politík</a:t>
            </a:r>
            <a:endParaRPr lang="sk-SK" sz="1600" dirty="0"/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7086">
            <a:off x="-2542048" y="4011169"/>
            <a:ext cx="4043279" cy="435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535ACE-71D1-401C-B994-BA1C026CB462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930AF8-B795-4990-94A0-4D15B6FBC6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685CB0-44EA-44E6-8308-A9122CD3CD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1090</Words>
  <Application>Microsoft Office PowerPoint</Application>
  <PresentationFormat>Prezentácia na obrazovke (4:3)</PresentationFormat>
  <Paragraphs>241</Paragraphs>
  <Slides>20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NÁrodný projekt ÚSV ROS Názov projektu: Podpora partnerstva a dialógu medzi verejnou správou, občanmi a mimovládnymi neziskovými organizáciami na národnej, regionálnej, mikroregionálnej a lokálnej úrovni v oblasti participatívnej tvorby verejných politík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NÁrodný projekt ÚSV ROS Názov projektu: Podpora partnerstva a dialógu medzi verejnou správou, občanmi a mimovládnymi neziskovými organizáciami na národnej, regionálnej, mikroregionálnej a lokálnej úrovni v oblasti participatívnej tvorby verejných politík</dc:title>
  <dc:creator>user</dc:creator>
  <cp:lastModifiedBy>Iveta Ferčíková</cp:lastModifiedBy>
  <cp:revision>35</cp:revision>
  <dcterms:created xsi:type="dcterms:W3CDTF">2016-03-01T21:37:09Z</dcterms:created>
  <dcterms:modified xsi:type="dcterms:W3CDTF">2016-08-25T13:04:51Z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